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3" d="100"/>
          <a:sy n="93" d="100"/>
        </p:scale>
        <p:origin x="24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EB591CE-ECD7-452C-80E3-18EFA51C637D}" type="datetimeFigureOut">
              <a:rPr lang="en-PK" smtClean="0"/>
              <a:t>30/01/2024</a:t>
            </a:fld>
            <a:endParaRPr lang="en-PK"/>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PK"/>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125680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B591CE-ECD7-452C-80E3-18EFA51C637D}" type="datetimeFigureOut">
              <a:rPr lang="en-PK" smtClean="0"/>
              <a:t>30/01/2024</a:t>
            </a:fld>
            <a:endParaRPr lang="en-PK"/>
          </a:p>
        </p:txBody>
      </p:sp>
      <p:sp>
        <p:nvSpPr>
          <p:cNvPr id="5" name="Footer Placeholder 4"/>
          <p:cNvSpPr>
            <a:spLocks noGrp="1"/>
          </p:cNvSpPr>
          <p:nvPr>
            <p:ph type="ftr" sz="quarter" idx="11"/>
          </p:nvPr>
        </p:nvSpPr>
        <p:spPr/>
        <p:txBody>
          <a:bodyPr/>
          <a:lstStyle/>
          <a:p>
            <a:endParaRPr lang="en-PK"/>
          </a:p>
        </p:txBody>
      </p:sp>
      <p:sp>
        <p:nvSpPr>
          <p:cNvPr id="6" name="Slide Number Placeholder 5"/>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1639045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B591CE-ECD7-452C-80E3-18EFA51C637D}" type="datetimeFigureOut">
              <a:rPr lang="en-PK" smtClean="0"/>
              <a:t>30/01/2024</a:t>
            </a:fld>
            <a:endParaRPr lang="en-PK"/>
          </a:p>
        </p:txBody>
      </p:sp>
      <p:sp>
        <p:nvSpPr>
          <p:cNvPr id="5" name="Footer Placeholder 4"/>
          <p:cNvSpPr>
            <a:spLocks noGrp="1"/>
          </p:cNvSpPr>
          <p:nvPr>
            <p:ph type="ftr" sz="quarter" idx="11"/>
          </p:nvPr>
        </p:nvSpPr>
        <p:spPr/>
        <p:txBody>
          <a:bodyPr/>
          <a:lstStyle/>
          <a:p>
            <a:endParaRPr lang="en-PK"/>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1528867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B591CE-ECD7-452C-80E3-18EFA51C637D}" type="datetimeFigureOut">
              <a:rPr lang="en-PK" smtClean="0"/>
              <a:t>30/01/2024</a:t>
            </a:fld>
            <a:endParaRPr lang="en-PK"/>
          </a:p>
        </p:txBody>
      </p:sp>
      <p:sp>
        <p:nvSpPr>
          <p:cNvPr id="6" name="Footer Placeholder 5"/>
          <p:cNvSpPr>
            <a:spLocks noGrp="1"/>
          </p:cNvSpPr>
          <p:nvPr>
            <p:ph type="ftr" sz="quarter" idx="11"/>
          </p:nvPr>
        </p:nvSpPr>
        <p:spPr/>
        <p:txBody>
          <a:bodyPr/>
          <a:lstStyle/>
          <a:p>
            <a:endParaRPr lang="en-PK"/>
          </a:p>
        </p:txBody>
      </p:sp>
      <p:sp>
        <p:nvSpPr>
          <p:cNvPr id="7" name="Slide Number Placeholder 6"/>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385351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B591CE-ECD7-452C-80E3-18EFA51C637D}" type="datetimeFigureOut">
              <a:rPr lang="en-PK" smtClean="0"/>
              <a:t>30/01/2024</a:t>
            </a:fld>
            <a:endParaRPr lang="en-PK"/>
          </a:p>
        </p:txBody>
      </p:sp>
      <p:sp>
        <p:nvSpPr>
          <p:cNvPr id="8" name="Footer Placeholder 7"/>
          <p:cNvSpPr>
            <a:spLocks noGrp="1"/>
          </p:cNvSpPr>
          <p:nvPr>
            <p:ph type="ftr" sz="quarter" idx="11"/>
          </p:nvPr>
        </p:nvSpPr>
        <p:spPr/>
        <p:txBody>
          <a:bodyPr/>
          <a:lstStyle/>
          <a:p>
            <a:endParaRPr lang="en-PK"/>
          </a:p>
        </p:txBody>
      </p:sp>
      <p:sp>
        <p:nvSpPr>
          <p:cNvPr id="9" name="Slide Number Placeholder 8"/>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375068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B591CE-ECD7-452C-80E3-18EFA51C637D}" type="datetimeFigureOut">
              <a:rPr lang="en-PK" smtClean="0"/>
              <a:t>30/01/2024</a:t>
            </a:fld>
            <a:endParaRPr lang="en-PK"/>
          </a:p>
        </p:txBody>
      </p:sp>
      <p:sp>
        <p:nvSpPr>
          <p:cNvPr id="4" name="Footer Placeholder 3"/>
          <p:cNvSpPr>
            <a:spLocks noGrp="1"/>
          </p:cNvSpPr>
          <p:nvPr>
            <p:ph type="ftr" sz="quarter" idx="11"/>
          </p:nvPr>
        </p:nvSpPr>
        <p:spPr/>
        <p:txBody>
          <a:bodyPr/>
          <a:lstStyle/>
          <a:p>
            <a:endParaRPr lang="en-PK"/>
          </a:p>
        </p:txBody>
      </p:sp>
      <p:sp>
        <p:nvSpPr>
          <p:cNvPr id="5" name="Slide Number Placeholder 4"/>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1775031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B591CE-ECD7-452C-80E3-18EFA51C637D}" type="datetimeFigureOut">
              <a:rPr lang="en-PK" smtClean="0"/>
              <a:t>30/01/2024</a:t>
            </a:fld>
            <a:endParaRPr lang="en-PK"/>
          </a:p>
        </p:txBody>
      </p:sp>
      <p:sp>
        <p:nvSpPr>
          <p:cNvPr id="3" name="Footer Placeholder 2"/>
          <p:cNvSpPr>
            <a:spLocks noGrp="1"/>
          </p:cNvSpPr>
          <p:nvPr>
            <p:ph type="ftr" sz="quarter" idx="11"/>
          </p:nvPr>
        </p:nvSpPr>
        <p:spPr/>
        <p:txBody>
          <a:bodyPr/>
          <a:lstStyle/>
          <a:p>
            <a:endParaRPr lang="en-PK"/>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3880097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B591CE-ECD7-452C-80E3-18EFA51C637D}" type="datetimeFigureOut">
              <a:rPr lang="en-PK" smtClean="0"/>
              <a:t>30/01/2024</a:t>
            </a:fld>
            <a:endParaRPr lang="en-PK"/>
          </a:p>
        </p:txBody>
      </p:sp>
      <p:sp>
        <p:nvSpPr>
          <p:cNvPr id="6" name="Footer Placeholder 5"/>
          <p:cNvSpPr>
            <a:spLocks noGrp="1"/>
          </p:cNvSpPr>
          <p:nvPr>
            <p:ph type="ftr" sz="quarter" idx="11"/>
          </p:nvPr>
        </p:nvSpPr>
        <p:spPr/>
        <p:txBody>
          <a:bodyPr/>
          <a:lstStyle/>
          <a:p>
            <a:endParaRPr lang="en-PK"/>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2065760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B591CE-ECD7-452C-80E3-18EFA51C637D}" type="datetimeFigureOut">
              <a:rPr lang="en-PK" smtClean="0"/>
              <a:t>30/01/2024</a:t>
            </a:fld>
            <a:endParaRPr lang="en-PK"/>
          </a:p>
        </p:txBody>
      </p:sp>
      <p:sp>
        <p:nvSpPr>
          <p:cNvPr id="6" name="Footer Placeholder 5"/>
          <p:cNvSpPr>
            <a:spLocks noGrp="1"/>
          </p:cNvSpPr>
          <p:nvPr>
            <p:ph type="ftr" sz="quarter" idx="11"/>
          </p:nvPr>
        </p:nvSpPr>
        <p:spPr/>
        <p:txBody>
          <a:bodyPr/>
          <a:lstStyle/>
          <a:p>
            <a:endParaRPr lang="en-PK"/>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1609476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B591CE-ECD7-452C-80E3-18EFA51C637D}" type="datetimeFigureOut">
              <a:rPr lang="en-PK" smtClean="0"/>
              <a:t>30/01/2024</a:t>
            </a:fld>
            <a:endParaRPr lang="en-PK"/>
          </a:p>
        </p:txBody>
      </p:sp>
      <p:sp>
        <p:nvSpPr>
          <p:cNvPr id="6" name="Footer Placeholder 5"/>
          <p:cNvSpPr>
            <a:spLocks noGrp="1"/>
          </p:cNvSpPr>
          <p:nvPr>
            <p:ph type="ftr" sz="quarter" idx="11"/>
          </p:nvPr>
        </p:nvSpPr>
        <p:spPr/>
        <p:txBody>
          <a:bodyPr/>
          <a:lstStyle/>
          <a:p>
            <a:endParaRPr lang="en-PK"/>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3197862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B591CE-ECD7-452C-80E3-18EFA51C637D}" type="datetimeFigureOut">
              <a:rPr lang="en-PK" smtClean="0"/>
              <a:t>30/01/2024</a:t>
            </a:fld>
            <a:endParaRPr lang="en-PK"/>
          </a:p>
        </p:txBody>
      </p:sp>
      <p:sp>
        <p:nvSpPr>
          <p:cNvPr id="5" name="Footer Placeholder 4"/>
          <p:cNvSpPr>
            <a:spLocks noGrp="1"/>
          </p:cNvSpPr>
          <p:nvPr>
            <p:ph type="ftr" sz="quarter" idx="11"/>
          </p:nvPr>
        </p:nvSpPr>
        <p:spPr/>
        <p:txBody>
          <a:bodyPr/>
          <a:lstStyle/>
          <a:p>
            <a:endParaRPr lang="en-PK"/>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1270062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B591CE-ECD7-452C-80E3-18EFA51C637D}" type="datetimeFigureOut">
              <a:rPr lang="en-PK" smtClean="0"/>
              <a:t>30/01/2024</a:t>
            </a:fld>
            <a:endParaRPr lang="en-PK"/>
          </a:p>
        </p:txBody>
      </p:sp>
      <p:sp>
        <p:nvSpPr>
          <p:cNvPr id="5" name="Footer Placeholder 4"/>
          <p:cNvSpPr>
            <a:spLocks noGrp="1"/>
          </p:cNvSpPr>
          <p:nvPr>
            <p:ph type="ftr" sz="quarter" idx="11"/>
          </p:nvPr>
        </p:nvSpPr>
        <p:spPr/>
        <p:txBody>
          <a:bodyPr/>
          <a:lstStyle/>
          <a:p>
            <a:endParaRPr lang="en-PK"/>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2346214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B591CE-ECD7-452C-80E3-18EFA51C637D}" type="datetimeFigureOut">
              <a:rPr lang="en-PK" smtClean="0"/>
              <a:t>30/01/2024</a:t>
            </a:fld>
            <a:endParaRPr lang="en-PK"/>
          </a:p>
        </p:txBody>
      </p:sp>
      <p:sp>
        <p:nvSpPr>
          <p:cNvPr id="5" name="Footer Placeholder 4"/>
          <p:cNvSpPr>
            <a:spLocks noGrp="1"/>
          </p:cNvSpPr>
          <p:nvPr>
            <p:ph type="ftr" sz="quarter" idx="11"/>
          </p:nvPr>
        </p:nvSpPr>
        <p:spPr/>
        <p:txBody>
          <a:bodyPr/>
          <a:lstStyle/>
          <a:p>
            <a:endParaRPr lang="en-PK"/>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1449155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EB591CE-ECD7-452C-80E3-18EFA51C637D}" type="datetimeFigureOut">
              <a:rPr lang="en-PK" smtClean="0"/>
              <a:t>30/01/2024</a:t>
            </a:fld>
            <a:endParaRPr lang="en-PK"/>
          </a:p>
        </p:txBody>
      </p:sp>
      <p:sp>
        <p:nvSpPr>
          <p:cNvPr id="8" name="Footer Placeholder 7"/>
          <p:cNvSpPr>
            <a:spLocks noGrp="1"/>
          </p:cNvSpPr>
          <p:nvPr>
            <p:ph type="ftr" sz="quarter" idx="11"/>
          </p:nvPr>
        </p:nvSpPr>
        <p:spPr/>
        <p:txBody>
          <a:bodyPr/>
          <a:lstStyle/>
          <a:p>
            <a:endParaRPr lang="en-PK"/>
          </a:p>
        </p:txBody>
      </p:sp>
      <p:sp>
        <p:nvSpPr>
          <p:cNvPr id="9" name="Slide Number Placeholder 8"/>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117932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EB591CE-ECD7-452C-80E3-18EFA51C637D}" type="datetimeFigureOut">
              <a:rPr lang="en-PK" smtClean="0"/>
              <a:t>30/01/2024</a:t>
            </a:fld>
            <a:endParaRPr lang="en-PK"/>
          </a:p>
        </p:txBody>
      </p:sp>
      <p:sp>
        <p:nvSpPr>
          <p:cNvPr id="8" name="Footer Placeholder 7"/>
          <p:cNvSpPr>
            <a:spLocks noGrp="1"/>
          </p:cNvSpPr>
          <p:nvPr>
            <p:ph type="ftr" sz="quarter" idx="11"/>
          </p:nvPr>
        </p:nvSpPr>
        <p:spPr>
          <a:xfrm>
            <a:off x="561111" y="6391838"/>
            <a:ext cx="3644282" cy="304801"/>
          </a:xfrm>
        </p:spPr>
        <p:txBody>
          <a:bodyPr/>
          <a:lstStyle/>
          <a:p>
            <a:endParaRPr lang="en-PK"/>
          </a:p>
        </p:txBody>
      </p:sp>
      <p:sp>
        <p:nvSpPr>
          <p:cNvPr id="9" name="Slide Number Placeholder 8"/>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1872477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EB591CE-ECD7-452C-80E3-18EFA51C637D}" type="datetimeFigureOut">
              <a:rPr lang="en-PK" smtClean="0"/>
              <a:t>30/01/2024</a:t>
            </a:fld>
            <a:endParaRPr lang="en-PK"/>
          </a:p>
        </p:txBody>
      </p:sp>
      <p:sp>
        <p:nvSpPr>
          <p:cNvPr id="5" name="Footer Placeholder 4"/>
          <p:cNvSpPr>
            <a:spLocks noGrp="1"/>
          </p:cNvSpPr>
          <p:nvPr>
            <p:ph type="ftr" sz="quarter" idx="11"/>
          </p:nvPr>
        </p:nvSpPr>
        <p:spPr/>
        <p:txBody>
          <a:bodyPr/>
          <a:lstStyle/>
          <a:p>
            <a:endParaRPr lang="en-PK"/>
          </a:p>
        </p:txBody>
      </p:sp>
      <p:sp>
        <p:nvSpPr>
          <p:cNvPr id="6" name="Slide Number Placeholder 5"/>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4215641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EB591CE-ECD7-452C-80E3-18EFA51C637D}" type="datetimeFigureOut">
              <a:rPr lang="en-PK" smtClean="0"/>
              <a:t>30/01/2024</a:t>
            </a:fld>
            <a:endParaRPr lang="en-PK"/>
          </a:p>
        </p:txBody>
      </p:sp>
      <p:sp>
        <p:nvSpPr>
          <p:cNvPr id="5" name="Footer Placeholder 4"/>
          <p:cNvSpPr>
            <a:spLocks noGrp="1"/>
          </p:cNvSpPr>
          <p:nvPr>
            <p:ph type="ftr" sz="quarter" idx="11"/>
          </p:nvPr>
        </p:nvSpPr>
        <p:spPr/>
        <p:txBody>
          <a:bodyPr/>
          <a:lstStyle/>
          <a:p>
            <a:endParaRPr lang="en-PK"/>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5093E76-1B07-48A3-AA8C-8EF8363BC615}" type="slidenum">
              <a:rPr lang="en-PK" smtClean="0"/>
              <a:t>‹#›</a:t>
            </a:fld>
            <a:endParaRPr lang="en-PK"/>
          </a:p>
        </p:txBody>
      </p:sp>
    </p:spTree>
    <p:extLst>
      <p:ext uri="{BB962C8B-B14F-4D97-AF65-F5344CB8AC3E}">
        <p14:creationId xmlns:p14="http://schemas.microsoft.com/office/powerpoint/2010/main" val="2620620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EB591CE-ECD7-452C-80E3-18EFA51C637D}" type="datetimeFigureOut">
              <a:rPr lang="en-PK" smtClean="0"/>
              <a:t>30/01/2024</a:t>
            </a:fld>
            <a:endParaRPr lang="en-PK"/>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PK"/>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E5093E76-1B07-48A3-AA8C-8EF8363BC615}" type="slidenum">
              <a:rPr lang="en-PK" smtClean="0"/>
              <a:t>‹#›</a:t>
            </a:fld>
            <a:endParaRPr lang="en-PK"/>
          </a:p>
        </p:txBody>
      </p:sp>
    </p:spTree>
    <p:extLst>
      <p:ext uri="{BB962C8B-B14F-4D97-AF65-F5344CB8AC3E}">
        <p14:creationId xmlns:p14="http://schemas.microsoft.com/office/powerpoint/2010/main" val="1204127958"/>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758A46-6F8A-1152-B2F6-3B04EED0FCFB}"/>
              </a:ext>
            </a:extLst>
          </p:cNvPr>
          <p:cNvSpPr>
            <a:spLocks noGrp="1"/>
          </p:cNvSpPr>
          <p:nvPr>
            <p:ph type="ctrTitle"/>
          </p:nvPr>
        </p:nvSpPr>
        <p:spPr/>
        <p:txBody>
          <a:bodyPr/>
          <a:lstStyle/>
          <a:p>
            <a:r>
              <a:rPr lang="en-US" sz="3600" b="1" dirty="0">
                <a:latin typeface="Arial" panose="020B0604020202020204" pitchFamily="34" charset="0"/>
                <a:cs typeface="Arial" panose="020B0604020202020204" pitchFamily="34" charset="0"/>
              </a:rPr>
              <a:t>Public Criminal Enforcement of Anti-Competitive Practices in the EU: A Comparative Analysis</a:t>
            </a:r>
            <a:endParaRPr lang="en-PK" sz="36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xmlns="" id="{E5A3D45D-9CBE-CDA5-54FC-F84DFDE57451}"/>
              </a:ext>
            </a:extLst>
          </p:cNvPr>
          <p:cNvSpPr>
            <a:spLocks noGrp="1"/>
          </p:cNvSpPr>
          <p:nvPr>
            <p:ph type="subTitle" idx="1"/>
          </p:nvPr>
        </p:nvSpPr>
        <p:spPr/>
        <p:txBody>
          <a:bodyPr>
            <a:normAutofit fontScale="85000" lnSpcReduction="10000"/>
          </a:bodyPr>
          <a:lstStyle/>
          <a:p>
            <a:pPr>
              <a:lnSpc>
                <a:spcPct val="150000"/>
              </a:lnSpc>
            </a:pPr>
            <a:r>
              <a:rPr lang="en-US" dirty="0" smtClean="0">
                <a:solidFill>
                  <a:schemeClr val="bg1"/>
                </a:solidFill>
                <a:latin typeface="Arial" panose="020B0604020202020204" pitchFamily="34" charset="0"/>
                <a:cs typeface="Arial" panose="020B0604020202020204" pitchFamily="34" charset="0"/>
              </a:rPr>
              <a:t>Module name: </a:t>
            </a:r>
            <a:r>
              <a:rPr lang="en-US" dirty="0">
                <a:solidFill>
                  <a:schemeClr val="bg1"/>
                </a:solidFill>
                <a:latin typeface="Arial" panose="020B0604020202020204" pitchFamily="34" charset="0"/>
                <a:cs typeface="Arial" panose="020B0604020202020204" pitchFamily="34" charset="0"/>
              </a:rPr>
              <a:t>International Competition Law and Policy </a:t>
            </a:r>
            <a:endParaRPr lang="en-US" dirty="0" smtClean="0">
              <a:solidFill>
                <a:schemeClr val="bg1"/>
              </a:solidFill>
              <a:latin typeface="Arial" panose="020B0604020202020204" pitchFamily="34" charset="0"/>
              <a:cs typeface="Arial" panose="020B0604020202020204" pitchFamily="34" charset="0"/>
            </a:endParaRPr>
          </a:p>
          <a:p>
            <a:pPr>
              <a:lnSpc>
                <a:spcPct val="150000"/>
              </a:lnSpc>
            </a:pPr>
            <a:r>
              <a:rPr lang="en-US" dirty="0" smtClean="0">
                <a:solidFill>
                  <a:schemeClr val="bg1"/>
                </a:solidFill>
                <a:latin typeface="Arial" panose="020B0604020202020204" pitchFamily="34" charset="0"/>
                <a:cs typeface="Arial" panose="020B0604020202020204" pitchFamily="34" charset="0"/>
              </a:rPr>
              <a:t>Module code: </a:t>
            </a:r>
            <a:r>
              <a:rPr lang="en-US" dirty="0">
                <a:solidFill>
                  <a:schemeClr val="bg1"/>
                </a:solidFill>
                <a:latin typeface="Arial" panose="020B0604020202020204" pitchFamily="34" charset="0"/>
                <a:cs typeface="Arial" panose="020B0604020202020204" pitchFamily="34" charset="0"/>
              </a:rPr>
              <a:t>UJGUPA-15-M</a:t>
            </a:r>
            <a:endParaRPr lang="en-PK"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13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0EE206-0DE0-3DBE-5EEF-7E9BE5AC27BF}"/>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Introduction </a:t>
            </a:r>
            <a:endParaRPr lang="en-PK"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xmlns="" id="{1B94C4E7-3B31-A85D-8B7E-2109586BB4AE}"/>
              </a:ext>
            </a:extLst>
          </p:cNvPr>
          <p:cNvSpPr>
            <a:spLocks noGrp="1"/>
          </p:cNvSpPr>
          <p:nvPr>
            <p:ph idx="1"/>
          </p:nvPr>
        </p:nvSpPr>
        <p:spPr/>
        <p:txBody>
          <a:bodyPr>
            <a:noAutofit/>
          </a:bodyPr>
          <a:lstStyle/>
          <a:p>
            <a:pPr algn="just">
              <a:lnSpc>
                <a:spcPct val="150000"/>
              </a:lnSpc>
            </a:pPr>
            <a:r>
              <a:rPr lang="en-US" sz="1400" dirty="0">
                <a:solidFill>
                  <a:schemeClr val="tx1"/>
                </a:solidFill>
                <a:latin typeface="Arial" panose="020B0604020202020204" pitchFamily="34" charset="0"/>
                <a:cs typeface="Arial" panose="020B0604020202020204" pitchFamily="34" charset="0"/>
              </a:rPr>
              <a:t>C</a:t>
            </a:r>
            <a:r>
              <a:rPr lang="en-US" sz="1400" dirty="0" smtClean="0">
                <a:solidFill>
                  <a:schemeClr val="tx1"/>
                </a:solidFill>
                <a:latin typeface="Arial" panose="020B0604020202020204" pitchFamily="34" charset="0"/>
                <a:cs typeface="Arial" panose="020B0604020202020204" pitchFamily="34" charset="0"/>
              </a:rPr>
              <a:t>ompetition </a:t>
            </a:r>
            <a:r>
              <a:rPr lang="en-US" sz="1400" dirty="0">
                <a:solidFill>
                  <a:schemeClr val="tx1"/>
                </a:solidFill>
                <a:latin typeface="Arial" panose="020B0604020202020204" pitchFamily="34" charset="0"/>
                <a:cs typeface="Arial" panose="020B0604020202020204" pitchFamily="34" charset="0"/>
              </a:rPr>
              <a:t>law has been interpreted widely as a type of public interest </a:t>
            </a:r>
            <a:r>
              <a:rPr lang="en-US" sz="1400" dirty="0" smtClean="0">
                <a:solidFill>
                  <a:schemeClr val="tx1"/>
                </a:solidFill>
                <a:latin typeface="Arial" panose="020B0604020202020204" pitchFamily="34" charset="0"/>
                <a:cs typeface="Arial" panose="020B0604020202020204" pitchFamily="34" charset="0"/>
              </a:rPr>
              <a:t>legislation for </a:t>
            </a:r>
            <a:r>
              <a:rPr lang="en-US" sz="1400" dirty="0">
                <a:solidFill>
                  <a:schemeClr val="tx1"/>
                </a:solidFill>
                <a:latin typeface="Arial" panose="020B0604020202020204" pitchFamily="34" charset="0"/>
                <a:cs typeface="Arial" panose="020B0604020202020204" pitchFamily="34" charset="0"/>
              </a:rPr>
              <a:t>an extended period of </a:t>
            </a:r>
            <a:r>
              <a:rPr lang="en-US" sz="1400" dirty="0" smtClean="0">
                <a:solidFill>
                  <a:schemeClr val="tx1"/>
                </a:solidFill>
                <a:latin typeface="Arial" panose="020B0604020202020204" pitchFamily="34" charset="0"/>
                <a:cs typeface="Arial" panose="020B0604020202020204" pitchFamily="34" charset="0"/>
              </a:rPr>
              <a:t>time. </a:t>
            </a:r>
            <a:r>
              <a:rPr lang="en-US" sz="1400" dirty="0">
                <a:solidFill>
                  <a:schemeClr val="tx1"/>
                </a:solidFill>
                <a:latin typeface="Arial" panose="020B0604020202020204" pitchFamily="34" charset="0"/>
                <a:cs typeface="Arial" panose="020B0604020202020204" pitchFamily="34" charset="0"/>
              </a:rPr>
              <a:t>It is impossible to exaggerate the importance of competition law and policy in a time when markets operate across national boundaries. It is the cornerstone for guaranteeing ethical company conduct, encouraging innovation, and defending the interests of </a:t>
            </a:r>
            <a:r>
              <a:rPr lang="en-US" sz="1400" dirty="0" smtClean="0">
                <a:solidFill>
                  <a:schemeClr val="tx1"/>
                </a:solidFill>
                <a:latin typeface="Arial" panose="020B0604020202020204" pitchFamily="34" charset="0"/>
                <a:cs typeface="Arial" panose="020B0604020202020204" pitchFamily="34" charset="0"/>
              </a:rPr>
              <a:t>customers (</a:t>
            </a:r>
            <a:r>
              <a:rPr lang="en-US" sz="1400" dirty="0" smtClean="0">
                <a:solidFill>
                  <a:schemeClr val="tx1"/>
                </a:solidFill>
                <a:latin typeface="Arial" panose="020B0604020202020204" pitchFamily="34" charset="0"/>
                <a:cs typeface="Arial" panose="020B0604020202020204" pitchFamily="34" charset="0"/>
              </a:rPr>
              <a:t>Harding, 2016</a:t>
            </a:r>
            <a:r>
              <a:rPr lang="en-US" sz="1400" dirty="0">
                <a:solidFill>
                  <a:schemeClr val="tx1"/>
                </a:solidFill>
                <a:latin typeface="Arial" panose="020B0604020202020204" pitchFamily="34" charset="0"/>
                <a:cs typeface="Arial" panose="020B0604020202020204" pitchFamily="34" charset="0"/>
              </a:rPr>
              <a:t>)</a:t>
            </a:r>
            <a:r>
              <a:rPr lang="en-US" sz="1400" dirty="0" smtClean="0">
                <a:solidFill>
                  <a:schemeClr val="tx1"/>
                </a:solidFill>
                <a:latin typeface="Arial" panose="020B0604020202020204" pitchFamily="34" charset="0"/>
                <a:cs typeface="Arial" panose="020B0604020202020204" pitchFamily="34" charset="0"/>
              </a:rPr>
              <a:t>.</a:t>
            </a:r>
            <a:endParaRPr lang="en-US" sz="1400" dirty="0">
              <a:solidFill>
                <a:schemeClr val="tx1"/>
              </a:solidFill>
              <a:latin typeface="Arial" panose="020B0604020202020204" pitchFamily="34" charset="0"/>
              <a:cs typeface="Arial" panose="020B0604020202020204" pitchFamily="34" charset="0"/>
            </a:endParaRPr>
          </a:p>
          <a:p>
            <a:pPr algn="just">
              <a:lnSpc>
                <a:spcPct val="150000"/>
              </a:lnSpc>
            </a:pPr>
            <a:r>
              <a:rPr lang="en-US" sz="1400" dirty="0">
                <a:solidFill>
                  <a:schemeClr val="tx1"/>
                </a:solidFill>
                <a:latin typeface="Arial" panose="020B0604020202020204" pitchFamily="34" charset="0"/>
                <a:cs typeface="Arial" panose="020B0604020202020204" pitchFamily="34" charset="0"/>
              </a:rPr>
              <a:t>Today, we're going to concentrate on the European Union, where the single market is based on competition policy. Nonetheless, these policies have worldwide ramifications that impact global commerce and economic ties.</a:t>
            </a:r>
          </a:p>
          <a:p>
            <a:pPr algn="just">
              <a:lnSpc>
                <a:spcPct val="150000"/>
              </a:lnSpc>
            </a:pPr>
            <a:r>
              <a:rPr lang="en-US" sz="1400" dirty="0">
                <a:solidFill>
                  <a:schemeClr val="tx1"/>
                </a:solidFill>
                <a:latin typeface="Arial" panose="020B0604020202020204" pitchFamily="34" charset="0"/>
                <a:cs typeface="Arial" panose="020B0604020202020204" pitchFamily="34" charset="0"/>
              </a:rPr>
              <a:t>Focusing on a particular aspect, we explore the field of public criminal enforcement. This mechanism promotes the general health and vitality of markets by acting as a deterrent against anti-competitive </a:t>
            </a:r>
            <a:r>
              <a:rPr lang="en-US" sz="1400" dirty="0" smtClean="0">
                <a:solidFill>
                  <a:schemeClr val="tx1"/>
                </a:solidFill>
                <a:latin typeface="Arial" panose="020B0604020202020204" pitchFamily="34" charset="0"/>
                <a:cs typeface="Arial" panose="020B0604020202020204" pitchFamily="34" charset="0"/>
              </a:rPr>
              <a:t>behaviors </a:t>
            </a:r>
            <a:r>
              <a:rPr lang="en-US" sz="1400" dirty="0">
                <a:solidFill>
                  <a:schemeClr val="tx1"/>
                </a:solidFill>
                <a:latin typeface="Arial" panose="020B0604020202020204" pitchFamily="34" charset="0"/>
                <a:cs typeface="Arial" panose="020B0604020202020204" pitchFamily="34" charset="0"/>
              </a:rPr>
              <a:t>through its harsh </a:t>
            </a:r>
            <a:r>
              <a:rPr lang="en-US" sz="1400" dirty="0" smtClean="0">
                <a:solidFill>
                  <a:schemeClr val="tx1"/>
                </a:solidFill>
                <a:latin typeface="Arial" panose="020B0604020202020204" pitchFamily="34" charset="0"/>
                <a:cs typeface="Arial" panose="020B0604020202020204" pitchFamily="34" charset="0"/>
              </a:rPr>
              <a:t>penalties (</a:t>
            </a:r>
            <a:r>
              <a:rPr lang="en-US" sz="1400" dirty="0" smtClean="0">
                <a:solidFill>
                  <a:schemeClr val="tx1"/>
                </a:solidFill>
                <a:latin typeface="Arial" panose="020B0604020202020204" pitchFamily="34" charset="0"/>
                <a:cs typeface="Arial" panose="020B0604020202020204" pitchFamily="34" charset="0"/>
              </a:rPr>
              <a:t>Dunne, 2014)</a:t>
            </a:r>
            <a:r>
              <a:rPr lang="en-US" sz="1400" dirty="0" smtClean="0">
                <a:solidFill>
                  <a:schemeClr val="tx1"/>
                </a:solidFill>
                <a:latin typeface="Arial" panose="020B0604020202020204" pitchFamily="34" charset="0"/>
                <a:cs typeface="Arial" panose="020B0604020202020204" pitchFamily="34" charset="0"/>
              </a:rPr>
              <a:t>.</a:t>
            </a:r>
            <a:endParaRPr lang="en-US" sz="1400" dirty="0">
              <a:solidFill>
                <a:schemeClr val="tx1"/>
              </a:solidFill>
              <a:latin typeface="Arial" panose="020B0604020202020204" pitchFamily="34" charset="0"/>
              <a:cs typeface="Arial" panose="020B0604020202020204" pitchFamily="34" charset="0"/>
            </a:endParaRPr>
          </a:p>
          <a:p>
            <a:pPr algn="just">
              <a:lnSpc>
                <a:spcPct val="150000"/>
              </a:lnSpc>
            </a:pPr>
            <a:endParaRPr lang="en-US" sz="1400" dirty="0">
              <a:solidFill>
                <a:schemeClr val="tx1"/>
              </a:solidFill>
              <a:latin typeface="Arial" panose="020B0604020202020204" pitchFamily="34" charset="0"/>
              <a:cs typeface="Arial" panose="020B0604020202020204" pitchFamily="34" charset="0"/>
            </a:endParaRPr>
          </a:p>
          <a:p>
            <a:pPr algn="just">
              <a:lnSpc>
                <a:spcPct val="150000"/>
              </a:lnSpc>
            </a:pPr>
            <a:endParaRPr lang="en-US"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0536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563B54-A5E2-FC83-5861-8142CD124C03}"/>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Competition Policy and Law in the European Union</a:t>
            </a:r>
            <a:endParaRPr lang="en-PK"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xmlns="" id="{29079976-F789-7F25-465F-820915B90E06}"/>
              </a:ext>
            </a:extLst>
          </p:cNvPr>
          <p:cNvSpPr>
            <a:spLocks noGrp="1"/>
          </p:cNvSpPr>
          <p:nvPr>
            <p:ph idx="1"/>
          </p:nvPr>
        </p:nvSpPr>
        <p:spPr/>
        <p:txBody>
          <a:bodyPr>
            <a:normAutofit fontScale="25000" lnSpcReduction="20000"/>
          </a:bodyPr>
          <a:lstStyle/>
          <a:p>
            <a:pPr algn="just">
              <a:lnSpc>
                <a:spcPct val="160000"/>
              </a:lnSpc>
            </a:pPr>
            <a:r>
              <a:rPr lang="en-US" sz="4800" dirty="0">
                <a:solidFill>
                  <a:schemeClr val="tx1"/>
                </a:solidFill>
                <a:latin typeface="Arial" panose="020B0604020202020204" pitchFamily="34" charset="0"/>
                <a:cs typeface="Arial" panose="020B0604020202020204" pitchFamily="34" charset="0"/>
              </a:rPr>
              <a:t>Effective competition law is the foundation of the European Union. This policy serves as the foundation for the EU's commitment to consumer protection, market efficiency, and fair competition. It is more than just a set of </a:t>
            </a:r>
            <a:r>
              <a:rPr lang="en-US" sz="4800" dirty="0">
                <a:solidFill>
                  <a:schemeClr val="tx1"/>
                </a:solidFill>
                <a:latin typeface="Arial" panose="020B0604020202020204" pitchFamily="34" charset="0"/>
                <a:cs typeface="Arial" panose="020B0604020202020204" pitchFamily="34" charset="0"/>
              </a:rPr>
              <a:t>regulations (Dunne, 2014</a:t>
            </a:r>
            <a:r>
              <a:rPr lang="en-US" sz="4800" dirty="0" smtClean="0">
                <a:solidFill>
                  <a:schemeClr val="tx1"/>
                </a:solidFill>
                <a:latin typeface="Arial" panose="020B0604020202020204" pitchFamily="34" charset="0"/>
                <a:cs typeface="Arial" panose="020B0604020202020204" pitchFamily="34" charset="0"/>
              </a:rPr>
              <a:t>)</a:t>
            </a:r>
            <a:r>
              <a:rPr lang="en-US" sz="4800" dirty="0" smtClean="0">
                <a:solidFill>
                  <a:schemeClr val="tx1"/>
                </a:solidFill>
                <a:latin typeface="Arial" panose="020B0604020202020204" pitchFamily="34" charset="0"/>
                <a:cs typeface="Arial" panose="020B0604020202020204" pitchFamily="34" charset="0"/>
              </a:rPr>
              <a:t>.</a:t>
            </a:r>
            <a:endParaRPr lang="en-US" sz="4800" dirty="0">
              <a:solidFill>
                <a:schemeClr val="tx1"/>
              </a:solidFill>
              <a:latin typeface="Arial" panose="020B0604020202020204" pitchFamily="34" charset="0"/>
              <a:cs typeface="Arial" panose="020B0604020202020204" pitchFamily="34" charset="0"/>
            </a:endParaRPr>
          </a:p>
          <a:p>
            <a:pPr algn="just">
              <a:lnSpc>
                <a:spcPct val="160000"/>
              </a:lnSpc>
            </a:pPr>
            <a:r>
              <a:rPr lang="en-US" sz="4800" dirty="0">
                <a:solidFill>
                  <a:schemeClr val="tx1"/>
                </a:solidFill>
                <a:latin typeface="Arial" panose="020B0604020202020204" pitchFamily="34" charset="0"/>
                <a:cs typeface="Arial" panose="020B0604020202020204" pitchFamily="34" charset="0"/>
              </a:rPr>
              <a:t>EU competition policy, which aims to level the playing field, makes sure companies operate within certain bounds that guarantee consumer choice and encourage </a:t>
            </a:r>
            <a:r>
              <a:rPr lang="en-US" sz="4800" dirty="0">
                <a:solidFill>
                  <a:schemeClr val="tx1"/>
                </a:solidFill>
                <a:latin typeface="Arial" panose="020B0604020202020204" pitchFamily="34" charset="0"/>
                <a:cs typeface="Arial" panose="020B0604020202020204" pitchFamily="34" charset="0"/>
              </a:rPr>
              <a:t>innovation (Dunne, </a:t>
            </a:r>
            <a:r>
              <a:rPr lang="en-US" sz="4800" dirty="0" smtClean="0">
                <a:solidFill>
                  <a:schemeClr val="tx1"/>
                </a:solidFill>
                <a:latin typeface="Arial" panose="020B0604020202020204" pitchFamily="34" charset="0"/>
                <a:cs typeface="Arial" panose="020B0604020202020204" pitchFamily="34" charset="0"/>
              </a:rPr>
              <a:t>2020)</a:t>
            </a:r>
            <a:r>
              <a:rPr lang="en-US" sz="4800" dirty="0" smtClean="0">
                <a:solidFill>
                  <a:schemeClr val="tx1"/>
                </a:solidFill>
                <a:latin typeface="Arial" panose="020B0604020202020204" pitchFamily="34" charset="0"/>
                <a:cs typeface="Arial" panose="020B0604020202020204" pitchFamily="34" charset="0"/>
              </a:rPr>
              <a:t>.</a:t>
            </a:r>
            <a:endParaRPr lang="en-US" sz="4800" dirty="0">
              <a:solidFill>
                <a:schemeClr val="tx1"/>
              </a:solidFill>
              <a:latin typeface="Arial" panose="020B0604020202020204" pitchFamily="34" charset="0"/>
              <a:cs typeface="Arial" panose="020B0604020202020204" pitchFamily="34" charset="0"/>
            </a:endParaRPr>
          </a:p>
          <a:p>
            <a:pPr algn="just">
              <a:lnSpc>
                <a:spcPct val="160000"/>
              </a:lnSpc>
            </a:pPr>
            <a:r>
              <a:rPr lang="en-US" sz="4800" b="1" dirty="0">
                <a:solidFill>
                  <a:schemeClr val="tx1"/>
                </a:solidFill>
                <a:latin typeface="Arial" panose="020B0604020202020204" pitchFamily="34" charset="0"/>
                <a:cs typeface="Arial" panose="020B0604020202020204" pitchFamily="34" charset="0"/>
              </a:rPr>
              <a:t>Important Elements of the Law Framework:</a:t>
            </a:r>
          </a:p>
          <a:p>
            <a:pPr algn="just">
              <a:lnSpc>
                <a:spcPct val="160000"/>
              </a:lnSpc>
            </a:pPr>
            <a:r>
              <a:rPr lang="en-US" sz="4800" b="1" dirty="0">
                <a:solidFill>
                  <a:schemeClr val="tx1"/>
                </a:solidFill>
                <a:latin typeface="Arial" panose="020B0604020202020204" pitchFamily="34" charset="0"/>
                <a:cs typeface="Arial" panose="020B0604020202020204" pitchFamily="34" charset="0"/>
              </a:rPr>
              <a:t>Antitrust Guidelines: </a:t>
            </a:r>
            <a:r>
              <a:rPr lang="en-US" sz="4800" dirty="0">
                <a:solidFill>
                  <a:schemeClr val="tx1"/>
                </a:solidFill>
                <a:latin typeface="Arial" panose="020B0604020202020204" pitchFamily="34" charset="0"/>
                <a:cs typeface="Arial" panose="020B0604020202020204" pitchFamily="34" charset="0"/>
              </a:rPr>
              <a:t>Anti-competitive </a:t>
            </a:r>
            <a:r>
              <a:rPr lang="en-US" sz="4800" dirty="0" smtClean="0">
                <a:solidFill>
                  <a:schemeClr val="tx1"/>
                </a:solidFill>
                <a:latin typeface="Arial" panose="020B0604020202020204" pitchFamily="34" charset="0"/>
                <a:cs typeface="Arial" panose="020B0604020202020204" pitchFamily="34" charset="0"/>
              </a:rPr>
              <a:t>behaviors </a:t>
            </a:r>
            <a:r>
              <a:rPr lang="en-US" sz="4800" dirty="0">
                <a:solidFill>
                  <a:schemeClr val="tx1"/>
                </a:solidFill>
                <a:latin typeface="Arial" panose="020B0604020202020204" pitchFamily="34" charset="0"/>
                <a:cs typeface="Arial" panose="020B0604020202020204" pitchFamily="34" charset="0"/>
              </a:rPr>
              <a:t>including cartels and abusing dominating market positions are prohibited under these regulations.</a:t>
            </a:r>
          </a:p>
          <a:p>
            <a:pPr algn="just">
              <a:lnSpc>
                <a:spcPct val="160000"/>
              </a:lnSpc>
            </a:pPr>
            <a:r>
              <a:rPr lang="en-US" sz="4800" b="1" dirty="0">
                <a:solidFill>
                  <a:schemeClr val="tx1"/>
                </a:solidFill>
                <a:latin typeface="Arial" panose="020B0604020202020204" pitchFamily="34" charset="0"/>
                <a:cs typeface="Arial" panose="020B0604020202020204" pitchFamily="34" charset="0"/>
              </a:rPr>
              <a:t>Merger control: </a:t>
            </a:r>
            <a:r>
              <a:rPr lang="en-US" sz="4800" dirty="0">
                <a:solidFill>
                  <a:schemeClr val="tx1"/>
                </a:solidFill>
                <a:latin typeface="Arial" panose="020B0604020202020204" pitchFamily="34" charset="0"/>
                <a:cs typeface="Arial" panose="020B0604020202020204" pitchFamily="34" charset="0"/>
              </a:rPr>
              <a:t>Preserves competition by preventing mergers and acquisitions from resulting in excessive market concentration.</a:t>
            </a:r>
          </a:p>
          <a:p>
            <a:pPr algn="just">
              <a:lnSpc>
                <a:spcPct val="160000"/>
              </a:lnSpc>
            </a:pPr>
            <a:r>
              <a:rPr lang="en-US" sz="4800" b="1" dirty="0">
                <a:solidFill>
                  <a:schemeClr val="tx1"/>
                </a:solidFill>
                <a:latin typeface="Arial" panose="020B0604020202020204" pitchFamily="34" charset="0"/>
                <a:cs typeface="Arial" panose="020B0604020202020204" pitchFamily="34" charset="0"/>
              </a:rPr>
              <a:t>State Aid Control: </a:t>
            </a:r>
            <a:r>
              <a:rPr lang="en-US" sz="4800" dirty="0">
                <a:solidFill>
                  <a:schemeClr val="tx1"/>
                </a:solidFill>
                <a:latin typeface="Arial" panose="020B0604020202020204" pitchFamily="34" charset="0"/>
                <a:cs typeface="Arial" panose="020B0604020202020204" pitchFamily="34" charset="0"/>
              </a:rPr>
              <a:t>Keeps an eye on government interference to stop support and subsidies from distorting the market.</a:t>
            </a:r>
          </a:p>
          <a:p>
            <a:pPr algn="just">
              <a:lnSpc>
                <a:spcPct val="160000"/>
              </a:lnSpc>
            </a:pPr>
            <a:endParaRPr lang="en-US" sz="4800" dirty="0">
              <a:solidFill>
                <a:schemeClr val="tx1"/>
              </a:solidFill>
              <a:latin typeface="Arial" panose="020B0604020202020204" pitchFamily="34" charset="0"/>
              <a:cs typeface="Arial" panose="020B0604020202020204" pitchFamily="34" charset="0"/>
            </a:endParaRPr>
          </a:p>
          <a:p>
            <a:pPr algn="just">
              <a:lnSpc>
                <a:spcPct val="160000"/>
              </a:lnSpc>
            </a:pPr>
            <a:endParaRPr lang="en-US" sz="4800" dirty="0">
              <a:solidFill>
                <a:schemeClr val="tx1"/>
              </a:solidFill>
              <a:latin typeface="Arial" panose="020B0604020202020204" pitchFamily="34" charset="0"/>
              <a:cs typeface="Arial" panose="020B0604020202020204" pitchFamily="34" charset="0"/>
            </a:endParaRPr>
          </a:p>
          <a:p>
            <a:pPr algn="just">
              <a:lnSpc>
                <a:spcPct val="160000"/>
              </a:lnSpc>
            </a:pPr>
            <a:endParaRPr lang="en-US" sz="4800" dirty="0">
              <a:solidFill>
                <a:schemeClr val="tx1"/>
              </a:solidFill>
              <a:latin typeface="Arial" panose="020B0604020202020204" pitchFamily="34" charset="0"/>
              <a:cs typeface="Arial" panose="020B0604020202020204" pitchFamily="34" charset="0"/>
            </a:endParaRPr>
          </a:p>
          <a:p>
            <a:endParaRPr lang="en-PK" dirty="0"/>
          </a:p>
        </p:txBody>
      </p:sp>
    </p:spTree>
    <p:extLst>
      <p:ext uri="{BB962C8B-B14F-4D97-AF65-F5344CB8AC3E}">
        <p14:creationId xmlns:p14="http://schemas.microsoft.com/office/powerpoint/2010/main" val="2751619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Comparative Analysis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20000"/>
          </a:bodyPr>
          <a:lstStyle/>
          <a:p>
            <a:endParaRPr lang="en-US" dirty="0"/>
          </a:p>
          <a:p>
            <a:pPr lvl="1" algn="just">
              <a:lnSpc>
                <a:spcPct val="150000"/>
              </a:lnSpc>
            </a:pPr>
            <a:r>
              <a:rPr lang="en-US" dirty="0">
                <a:solidFill>
                  <a:schemeClr val="tx1"/>
                </a:solidFill>
                <a:latin typeface="Arial" panose="020B0604020202020204" pitchFamily="34" charset="0"/>
                <a:cs typeface="Arial" panose="020B0604020202020204" pitchFamily="34" charset="0"/>
              </a:rPr>
              <a:t>Every EU member state approaches public criminal enforcement differently. We </a:t>
            </a:r>
            <a:r>
              <a:rPr lang="en-US" dirty="0" smtClean="0">
                <a:solidFill>
                  <a:schemeClr val="tx1"/>
                </a:solidFill>
                <a:latin typeface="Arial" panose="020B0604020202020204" pitchFamily="34" charset="0"/>
                <a:cs typeface="Arial" panose="020B0604020202020204" pitchFamily="34" charset="0"/>
              </a:rPr>
              <a:t>analyze </a:t>
            </a:r>
            <a:r>
              <a:rPr lang="en-US" dirty="0">
                <a:solidFill>
                  <a:schemeClr val="tx1"/>
                </a:solidFill>
                <a:latin typeface="Arial" panose="020B0604020202020204" pitchFamily="34" charset="0"/>
                <a:cs typeface="Arial" panose="020B0604020202020204" pitchFamily="34" charset="0"/>
              </a:rPr>
              <a:t>the ways in which country differences impact the use and performance of these systems, </a:t>
            </a:r>
            <a:r>
              <a:rPr lang="en-US" dirty="0" smtClean="0">
                <a:solidFill>
                  <a:schemeClr val="tx1"/>
                </a:solidFill>
                <a:latin typeface="Arial" panose="020B0604020202020204" pitchFamily="34" charset="0"/>
                <a:cs typeface="Arial" panose="020B0604020202020204" pitchFamily="34" charset="0"/>
              </a:rPr>
              <a:t>recognizing </a:t>
            </a:r>
            <a:r>
              <a:rPr lang="en-US" dirty="0">
                <a:solidFill>
                  <a:schemeClr val="tx1"/>
                </a:solidFill>
                <a:latin typeface="Arial" panose="020B0604020202020204" pitchFamily="34" charset="0"/>
                <a:cs typeface="Arial" panose="020B0604020202020204" pitchFamily="34" charset="0"/>
              </a:rPr>
              <a:t>that a one-size-fits-all strategy may not be </a:t>
            </a:r>
            <a:r>
              <a:rPr lang="en-US" dirty="0" smtClean="0">
                <a:solidFill>
                  <a:schemeClr val="tx1"/>
                </a:solidFill>
                <a:latin typeface="Arial" panose="020B0604020202020204" pitchFamily="34" charset="0"/>
                <a:cs typeface="Arial" panose="020B0604020202020204" pitchFamily="34" charset="0"/>
              </a:rPr>
              <a:t>possible (</a:t>
            </a:r>
            <a:r>
              <a:rPr lang="en-US" dirty="0" err="1" smtClean="0">
                <a:solidFill>
                  <a:schemeClr val="tx1"/>
                </a:solidFill>
                <a:latin typeface="Arial" panose="020B0604020202020204" pitchFamily="34" charset="0"/>
                <a:cs typeface="Arial" panose="020B0604020202020204" pitchFamily="34" charset="0"/>
              </a:rPr>
              <a:t>Doolan</a:t>
            </a:r>
            <a:r>
              <a:rPr lang="en-US" dirty="0">
                <a:solidFill>
                  <a:schemeClr val="tx1"/>
                </a:solidFill>
                <a:latin typeface="Arial" panose="020B0604020202020204" pitchFamily="34" charset="0"/>
                <a:cs typeface="Arial" panose="020B0604020202020204" pitchFamily="34" charset="0"/>
              </a:rPr>
              <a:t>, </a:t>
            </a:r>
            <a:r>
              <a:rPr lang="en-US" dirty="0" smtClean="0">
                <a:solidFill>
                  <a:schemeClr val="tx1"/>
                </a:solidFill>
                <a:latin typeface="Arial" panose="020B0604020202020204" pitchFamily="34" charset="0"/>
                <a:cs typeface="Arial" panose="020B0604020202020204" pitchFamily="34" charset="0"/>
              </a:rPr>
              <a:t>2023)</a:t>
            </a:r>
            <a:r>
              <a:rPr lang="en-US"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a:p>
            <a:pPr lvl="1" algn="just">
              <a:lnSpc>
                <a:spcPct val="150000"/>
              </a:lnSpc>
            </a:pPr>
            <a:r>
              <a:rPr lang="en-US" dirty="0">
                <a:solidFill>
                  <a:schemeClr val="tx1"/>
                </a:solidFill>
                <a:latin typeface="Arial" panose="020B0604020202020204" pitchFamily="34" charset="0"/>
                <a:cs typeface="Arial" panose="020B0604020202020204" pitchFamily="34" charset="0"/>
              </a:rPr>
              <a:t>We make parallels with our foreign colleagues even beyond the EU. We want to uncover best practices, shared issues, and new areas of collaboration by </a:t>
            </a:r>
            <a:r>
              <a:rPr lang="en-US" dirty="0" smtClean="0">
                <a:solidFill>
                  <a:schemeClr val="tx1"/>
                </a:solidFill>
                <a:latin typeface="Arial" panose="020B0604020202020204" pitchFamily="34" charset="0"/>
                <a:cs typeface="Arial" panose="020B0604020202020204" pitchFamily="34" charset="0"/>
              </a:rPr>
              <a:t>analyzing </a:t>
            </a:r>
            <a:r>
              <a:rPr lang="en-US" dirty="0">
                <a:solidFill>
                  <a:schemeClr val="tx1"/>
                </a:solidFill>
                <a:latin typeface="Arial" panose="020B0604020202020204" pitchFamily="34" charset="0"/>
                <a:cs typeface="Arial" panose="020B0604020202020204" pitchFamily="34" charset="0"/>
              </a:rPr>
              <a:t>enforcement efforts around the globe.</a:t>
            </a:r>
          </a:p>
          <a:p>
            <a:pPr lvl="1" algn="just">
              <a:lnSpc>
                <a:spcPct val="150000"/>
              </a:lnSpc>
            </a:pPr>
            <a:r>
              <a:rPr lang="en-US" dirty="0">
                <a:solidFill>
                  <a:schemeClr val="tx1"/>
                </a:solidFill>
                <a:latin typeface="Arial" panose="020B0604020202020204" pitchFamily="34" charset="0"/>
                <a:cs typeface="Arial" panose="020B0604020202020204" pitchFamily="34" charset="0"/>
              </a:rPr>
              <a:t>Our goal is to disentangle the disparate methods and find similarities that could lead to </a:t>
            </a:r>
            <a:r>
              <a:rPr lang="en-US" dirty="0" smtClean="0">
                <a:solidFill>
                  <a:schemeClr val="tx1"/>
                </a:solidFill>
                <a:latin typeface="Arial" panose="020B0604020202020204" pitchFamily="34" charset="0"/>
                <a:cs typeface="Arial" panose="020B0604020202020204" pitchFamily="34" charset="0"/>
              </a:rPr>
              <a:t>harmonization. </a:t>
            </a:r>
            <a:r>
              <a:rPr lang="en-US" dirty="0">
                <a:solidFill>
                  <a:schemeClr val="tx1"/>
                </a:solidFill>
                <a:latin typeface="Arial" panose="020B0604020202020204" pitchFamily="34" charset="0"/>
                <a:cs typeface="Arial" panose="020B0604020202020204" pitchFamily="34" charset="0"/>
              </a:rPr>
              <a:t>At the same time, we </a:t>
            </a:r>
            <a:r>
              <a:rPr lang="en-US" dirty="0" smtClean="0">
                <a:solidFill>
                  <a:schemeClr val="tx1"/>
                </a:solidFill>
                <a:latin typeface="Arial" panose="020B0604020202020204" pitchFamily="34" charset="0"/>
                <a:cs typeface="Arial" panose="020B0604020202020204" pitchFamily="34" charset="0"/>
              </a:rPr>
              <a:t>recognize </a:t>
            </a:r>
            <a:r>
              <a:rPr lang="en-US" dirty="0">
                <a:solidFill>
                  <a:schemeClr val="tx1"/>
                </a:solidFill>
                <a:latin typeface="Arial" panose="020B0604020202020204" pitchFamily="34" charset="0"/>
                <a:cs typeface="Arial" panose="020B0604020202020204" pitchFamily="34" charset="0"/>
              </a:rPr>
              <a:t>the variations, understanding that specific tactics may be required given the legal and cultural context of each state.</a:t>
            </a:r>
          </a:p>
          <a:p>
            <a:pPr lvl="1" algn="just">
              <a:lnSpc>
                <a:spcPct val="150000"/>
              </a:lnSpc>
            </a:pPr>
            <a:endParaRPr lang="en-US" dirty="0">
              <a:solidFill>
                <a:schemeClr val="tx1"/>
              </a:solidFill>
              <a:latin typeface="Arial" panose="020B0604020202020204" pitchFamily="34" charset="0"/>
              <a:cs typeface="Arial" panose="020B0604020202020204" pitchFamily="34" charset="0"/>
            </a:endParaRPr>
          </a:p>
          <a:p>
            <a:pPr lvl="1" algn="just">
              <a:lnSpc>
                <a:spcPct val="150000"/>
              </a:lnSpc>
            </a:pPr>
            <a:endParaRPr lang="en-US" dirty="0">
              <a:solidFill>
                <a:schemeClr val="tx1"/>
              </a:solidFill>
              <a:latin typeface="Arial" panose="020B0604020202020204" pitchFamily="34" charset="0"/>
              <a:cs typeface="Arial" panose="020B0604020202020204" pitchFamily="34" charset="0"/>
            </a:endParaRPr>
          </a:p>
          <a:p>
            <a:pPr lvl="1" algn="just">
              <a:lnSpc>
                <a:spcPct val="150000"/>
              </a:lnSpc>
            </a:pPr>
            <a:endParaRPr lang="en-US" dirty="0">
              <a:solidFill>
                <a:schemeClr val="tx1"/>
              </a:solidFill>
              <a:latin typeface="Arial" panose="020B0604020202020204" pitchFamily="34" charset="0"/>
              <a:cs typeface="Arial" panose="020B0604020202020204" pitchFamily="34" charset="0"/>
            </a:endParaRPr>
          </a:p>
          <a:p>
            <a:pPr lvl="1" algn="just">
              <a:lnSpc>
                <a:spcPct val="150000"/>
              </a:lnSpc>
            </a:pPr>
            <a:endParaRPr lang="en-US"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0901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anose="020B0604020202020204" pitchFamily="34" charset="0"/>
                <a:cs typeface="Arial" panose="020B0604020202020204" pitchFamily="34" charset="0"/>
              </a:rPr>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Issues </a:t>
            </a:r>
            <a:r>
              <a:rPr lang="en-US" b="1" dirty="0">
                <a:latin typeface="Arial" panose="020B0604020202020204" pitchFamily="34" charset="0"/>
                <a:cs typeface="Arial" panose="020B0604020202020204" pitchFamily="34" charset="0"/>
              </a:rPr>
              <a:t>in Public Criminal </a:t>
            </a:r>
            <a:r>
              <a:rPr lang="en-US" b="1" dirty="0" smtClean="0">
                <a:latin typeface="Arial" panose="020B0604020202020204" pitchFamily="34" charset="0"/>
                <a:cs typeface="Arial" panose="020B0604020202020204" pitchFamily="34" charset="0"/>
              </a:rPr>
              <a:t>Enforcement</a:t>
            </a:r>
            <a:endParaRPr lang="en-US" dirty="0">
              <a:solidFill>
                <a:schemeClr val="bg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25000" lnSpcReduction="20000"/>
          </a:bodyPr>
          <a:lstStyle/>
          <a:p>
            <a:endParaRPr lang="en-US" dirty="0"/>
          </a:p>
          <a:p>
            <a:pPr algn="just">
              <a:lnSpc>
                <a:spcPct val="170000"/>
              </a:lnSpc>
            </a:pPr>
            <a:r>
              <a:rPr lang="en-US" sz="4000" b="1" dirty="0">
                <a:latin typeface="Arial" panose="020B0604020202020204" pitchFamily="34" charset="0"/>
                <a:cs typeface="Arial" panose="020B0604020202020204" pitchFamily="34" charset="0"/>
              </a:rPr>
              <a:t>Lack of Uniformity in Enforcement between EU Member States: </a:t>
            </a:r>
            <a:endParaRPr lang="en-US" sz="4000" b="1" dirty="0" smtClean="0">
              <a:latin typeface="Arial" panose="020B0604020202020204" pitchFamily="34" charset="0"/>
              <a:cs typeface="Arial" panose="020B0604020202020204" pitchFamily="34" charset="0"/>
            </a:endParaRPr>
          </a:p>
          <a:p>
            <a:pPr algn="just">
              <a:lnSpc>
                <a:spcPct val="170000"/>
              </a:lnSpc>
            </a:pPr>
            <a:r>
              <a:rPr lang="en-US" sz="4000" dirty="0" smtClean="0">
                <a:latin typeface="Arial" panose="020B0604020202020204" pitchFamily="34" charset="0"/>
                <a:cs typeface="Arial" panose="020B0604020202020204" pitchFamily="34" charset="0"/>
              </a:rPr>
              <a:t>Problem</a:t>
            </a:r>
            <a:r>
              <a:rPr lang="en-US" sz="4000" dirty="0">
                <a:latin typeface="Arial" panose="020B0604020202020204" pitchFamily="34" charset="0"/>
                <a:cs typeface="Arial" panose="020B0604020202020204" pitchFamily="34" charset="0"/>
              </a:rPr>
              <a:t>: Inconsistencies in the use of public criminal enforcement measures between EU member states are a result of differing legal traditions and cultural </a:t>
            </a:r>
            <a:r>
              <a:rPr lang="en-US" sz="4000" dirty="0" smtClean="0">
                <a:latin typeface="Arial" panose="020B0604020202020204" pitchFamily="34" charset="0"/>
                <a:cs typeface="Arial" panose="020B0604020202020204" pitchFamily="34" charset="0"/>
              </a:rPr>
              <a:t>viewpoints. Effects </a:t>
            </a:r>
            <a:r>
              <a:rPr lang="en-US" sz="4000" dirty="0">
                <a:latin typeface="Arial" panose="020B0604020202020204" pitchFamily="34" charset="0"/>
                <a:cs typeface="Arial" panose="020B0604020202020204" pitchFamily="34" charset="0"/>
              </a:rPr>
              <a:t>include a lack of coordination, possible gaps in the law, and different degrees of deterrent against anti-competitive </a:t>
            </a:r>
            <a:r>
              <a:rPr lang="en-US" sz="4000" dirty="0" smtClean="0">
                <a:latin typeface="Arial" panose="020B0604020202020204" pitchFamily="34" charset="0"/>
                <a:cs typeface="Arial" panose="020B0604020202020204" pitchFamily="34" charset="0"/>
              </a:rPr>
              <a:t>behavior.</a:t>
            </a:r>
            <a:endParaRPr lang="en-US" sz="4000" dirty="0">
              <a:latin typeface="Arial" panose="020B0604020202020204" pitchFamily="34" charset="0"/>
              <a:cs typeface="Arial" panose="020B0604020202020204" pitchFamily="34" charset="0"/>
            </a:endParaRPr>
          </a:p>
          <a:p>
            <a:pPr algn="just">
              <a:lnSpc>
                <a:spcPct val="170000"/>
              </a:lnSpc>
            </a:pPr>
            <a:r>
              <a:rPr lang="en-US" sz="4000" b="1" dirty="0">
                <a:latin typeface="Arial" panose="020B0604020202020204" pitchFamily="34" charset="0"/>
                <a:cs typeface="Arial" panose="020B0604020202020204" pitchFamily="34" charset="0"/>
              </a:rPr>
              <a:t>Possible Legal Provisions Gaps: </a:t>
            </a:r>
            <a:endParaRPr lang="en-US" sz="4000" b="1" dirty="0" smtClean="0">
              <a:latin typeface="Arial" panose="020B0604020202020204" pitchFamily="34" charset="0"/>
              <a:cs typeface="Arial" panose="020B0604020202020204" pitchFamily="34" charset="0"/>
            </a:endParaRPr>
          </a:p>
          <a:p>
            <a:pPr algn="just">
              <a:lnSpc>
                <a:spcPct val="170000"/>
              </a:lnSpc>
            </a:pPr>
            <a:r>
              <a:rPr lang="en-US" sz="4000" dirty="0" smtClean="0">
                <a:latin typeface="Arial" panose="020B0604020202020204" pitchFamily="34" charset="0"/>
                <a:cs typeface="Arial" panose="020B0604020202020204" pitchFamily="34" charset="0"/>
              </a:rPr>
              <a:t>Problem</a:t>
            </a:r>
            <a:r>
              <a:rPr lang="en-US" sz="4000" dirty="0">
                <a:latin typeface="Arial" panose="020B0604020202020204" pitchFamily="34" charset="0"/>
                <a:cs typeface="Arial" panose="020B0604020202020204" pitchFamily="34" charset="0"/>
              </a:rPr>
              <a:t>: Different legislative environments may leave gaps in the law that might be taken advantage of by </a:t>
            </a:r>
            <a:r>
              <a:rPr lang="en-US" sz="4000" dirty="0" smtClean="0">
                <a:latin typeface="Arial" panose="020B0604020202020204" pitchFamily="34" charset="0"/>
                <a:cs typeface="Arial" panose="020B0604020202020204" pitchFamily="34" charset="0"/>
              </a:rPr>
              <a:t>organizations </a:t>
            </a:r>
            <a:r>
              <a:rPr lang="en-US" sz="4000" dirty="0">
                <a:latin typeface="Arial" panose="020B0604020202020204" pitchFamily="34" charset="0"/>
                <a:cs typeface="Arial" panose="020B0604020202020204" pitchFamily="34" charset="0"/>
              </a:rPr>
              <a:t>participating in anti-competitive </a:t>
            </a:r>
            <a:r>
              <a:rPr lang="en-US" sz="4000" dirty="0" smtClean="0">
                <a:latin typeface="Arial" panose="020B0604020202020204" pitchFamily="34" charset="0"/>
                <a:cs typeface="Arial" panose="020B0604020202020204" pitchFamily="34" charset="0"/>
              </a:rPr>
              <a:t>activity. Impact</a:t>
            </a:r>
            <a:r>
              <a:rPr lang="en-US" sz="4000" dirty="0">
                <a:latin typeface="Arial" panose="020B0604020202020204" pitchFamily="34" charset="0"/>
                <a:cs typeface="Arial" panose="020B0604020202020204" pitchFamily="34" charset="0"/>
              </a:rPr>
              <a:t>: Makes it possible for punishments to be avoided, undermining the purpose of public criminal enforcement.</a:t>
            </a:r>
          </a:p>
          <a:p>
            <a:pPr algn="just">
              <a:lnSpc>
                <a:spcPct val="170000"/>
              </a:lnSpc>
            </a:pPr>
            <a:r>
              <a:rPr lang="en-US" sz="4000" b="1" dirty="0">
                <a:latin typeface="Arial" panose="020B0604020202020204" pitchFamily="34" charset="0"/>
                <a:cs typeface="Arial" panose="020B0604020202020204" pitchFamily="34" charset="0"/>
              </a:rPr>
              <a:t>Difficulties in International Effort Coordination: </a:t>
            </a:r>
            <a:endParaRPr lang="en-US" sz="4000" b="1" dirty="0" smtClean="0">
              <a:latin typeface="Arial" panose="020B0604020202020204" pitchFamily="34" charset="0"/>
              <a:cs typeface="Arial" panose="020B0604020202020204" pitchFamily="34" charset="0"/>
            </a:endParaRPr>
          </a:p>
          <a:p>
            <a:pPr algn="just">
              <a:lnSpc>
                <a:spcPct val="170000"/>
              </a:lnSpc>
            </a:pPr>
            <a:r>
              <a:rPr lang="en-US" sz="4000" b="1" smtClean="0">
                <a:latin typeface="Arial" panose="020B0604020202020204" pitchFamily="34" charset="0"/>
                <a:cs typeface="Arial" panose="020B0604020202020204" pitchFamily="34" charset="0"/>
              </a:rPr>
              <a:t>Problem: </a:t>
            </a:r>
            <a:r>
              <a:rPr lang="en-US" sz="4000" smtClean="0">
                <a:latin typeface="Arial" panose="020B0604020202020204" pitchFamily="34" charset="0"/>
                <a:cs typeface="Arial" panose="020B0604020202020204" pitchFamily="34" charset="0"/>
              </a:rPr>
              <a:t>Difficulties </a:t>
            </a:r>
            <a:r>
              <a:rPr lang="en-US" sz="4000" dirty="0">
                <a:latin typeface="Arial" panose="020B0604020202020204" pitchFamily="34" charset="0"/>
                <a:cs typeface="Arial" panose="020B0604020202020204" pitchFamily="34" charset="0"/>
              </a:rPr>
              <a:t>include disparities in legal systems, obstacles in the way of procedures, and the intricacy of cross-border </a:t>
            </a:r>
            <a:r>
              <a:rPr lang="en-US" sz="4000" dirty="0" smtClean="0">
                <a:latin typeface="Arial" panose="020B0604020202020204" pitchFamily="34" charset="0"/>
                <a:cs typeface="Arial" panose="020B0604020202020204" pitchFamily="34" charset="0"/>
              </a:rPr>
              <a:t>inquiries. Impact</a:t>
            </a:r>
            <a:r>
              <a:rPr lang="en-US" sz="4000" dirty="0">
                <a:latin typeface="Arial" panose="020B0604020202020204" pitchFamily="34" charset="0"/>
                <a:cs typeface="Arial" panose="020B0604020202020204" pitchFamily="34" charset="0"/>
              </a:rPr>
              <a:t>: Prevents cross-border cooperation, making it more difficult to successfully oppose transnational anti-competitive practices</a:t>
            </a:r>
            <a:r>
              <a:rPr lang="en-US" sz="4000" dirty="0" smtClean="0">
                <a:latin typeface="Arial" panose="020B0604020202020204" pitchFamily="34" charset="0"/>
                <a:cs typeface="Arial" panose="020B0604020202020204" pitchFamily="34" charset="0"/>
              </a:rPr>
              <a:t>.</a:t>
            </a:r>
            <a:endParaRPr lang="en-US" sz="2800" b="1" dirty="0">
              <a:latin typeface="Arial" panose="020B0604020202020204" pitchFamily="34" charset="0"/>
              <a:cs typeface="Arial" panose="020B0604020202020204" pitchFamily="34" charset="0"/>
            </a:endParaRPr>
          </a:p>
          <a:p>
            <a:pPr algn="just">
              <a:lnSpc>
                <a:spcPct val="170000"/>
              </a:lnSpc>
            </a:pPr>
            <a:endParaRPr lang="en-US" sz="2800" b="1" dirty="0">
              <a:latin typeface="Arial" panose="020B0604020202020204" pitchFamily="34" charset="0"/>
              <a:cs typeface="Arial" panose="020B0604020202020204" pitchFamily="34" charset="0"/>
            </a:endParaRPr>
          </a:p>
          <a:p>
            <a:pPr algn="just">
              <a:lnSpc>
                <a:spcPct val="170000"/>
              </a:lnSpc>
            </a:pPr>
            <a:endParaRPr lang="en-US" sz="2800" b="1" dirty="0">
              <a:latin typeface="Arial" panose="020B0604020202020204" pitchFamily="34" charset="0"/>
              <a:cs typeface="Arial" panose="020B0604020202020204" pitchFamily="34" charset="0"/>
            </a:endParaRPr>
          </a:p>
          <a:p>
            <a:pPr algn="just">
              <a:lnSpc>
                <a:spcPct val="170000"/>
              </a:lnSpc>
            </a:pPr>
            <a:endParaRPr lang="en-US" sz="2800" b="1" dirty="0">
              <a:latin typeface="Arial" panose="020B0604020202020204" pitchFamily="34" charset="0"/>
              <a:cs typeface="Arial" panose="020B0604020202020204" pitchFamily="34" charset="0"/>
            </a:endParaRPr>
          </a:p>
          <a:p>
            <a:pPr algn="just">
              <a:lnSpc>
                <a:spcPct val="170000"/>
              </a:lnSpc>
            </a:pP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9090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Critique of Current Practices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77500" lnSpcReduction="20000"/>
          </a:bodyPr>
          <a:lstStyle/>
          <a:p>
            <a:pPr algn="just">
              <a:lnSpc>
                <a:spcPct val="160000"/>
              </a:lnSpc>
            </a:pPr>
            <a:endParaRPr lang="en-US" dirty="0">
              <a:solidFill>
                <a:schemeClr val="tx1"/>
              </a:solidFill>
              <a:latin typeface="Arial" panose="020B0604020202020204" pitchFamily="34" charset="0"/>
              <a:cs typeface="Arial" panose="020B0604020202020204" pitchFamily="34" charset="0"/>
            </a:endParaRPr>
          </a:p>
          <a:p>
            <a:pPr lvl="1" algn="just">
              <a:lnSpc>
                <a:spcPct val="160000"/>
              </a:lnSpc>
            </a:pPr>
            <a:r>
              <a:rPr lang="en-US" dirty="0">
                <a:solidFill>
                  <a:schemeClr val="tx1"/>
                </a:solidFill>
                <a:latin typeface="Arial" panose="020B0604020202020204" pitchFamily="34" charset="0"/>
                <a:cs typeface="Arial" panose="020B0604020202020204" pitchFamily="34" charset="0"/>
              </a:rPr>
              <a:t>The extant legislative structure discloses intrinsic obstacles that prevent the smooth implementation of public criminal enforcement initiatives. These problems vary from ambiguity in the use of punitive measures to differences in interpretation.</a:t>
            </a:r>
          </a:p>
          <a:p>
            <a:pPr lvl="1" algn="just">
              <a:lnSpc>
                <a:spcPct val="160000"/>
              </a:lnSpc>
            </a:pPr>
            <a:r>
              <a:rPr lang="en-US" dirty="0">
                <a:solidFill>
                  <a:schemeClr val="tx1"/>
                </a:solidFill>
                <a:latin typeface="Arial" panose="020B0604020202020204" pitchFamily="34" charset="0"/>
                <a:cs typeface="Arial" panose="020B0604020202020204" pitchFamily="34" charset="0"/>
              </a:rPr>
              <a:t>These highlighted problems have important real-world ramifications. The efficiency and efficacy of public criminal enforcement are directly impacted by inadequate coordination, possible legal loopholes, and a lack of </a:t>
            </a:r>
            <a:r>
              <a:rPr lang="en-US" dirty="0" smtClean="0">
                <a:solidFill>
                  <a:schemeClr val="tx1"/>
                </a:solidFill>
                <a:latin typeface="Arial" panose="020B0604020202020204" pitchFamily="34" charset="0"/>
                <a:cs typeface="Arial" panose="020B0604020202020204" pitchFamily="34" charset="0"/>
              </a:rPr>
              <a:t>standardization. </a:t>
            </a:r>
            <a:r>
              <a:rPr lang="en-US" dirty="0">
                <a:solidFill>
                  <a:schemeClr val="tx1"/>
                </a:solidFill>
                <a:latin typeface="Arial" panose="020B0604020202020204" pitchFamily="34" charset="0"/>
                <a:cs typeface="Arial" panose="020B0604020202020204" pitchFamily="34" charset="0"/>
              </a:rPr>
              <a:t>Friction between the gears of justice impedes the system's ability to function </a:t>
            </a:r>
            <a:r>
              <a:rPr lang="en-US" dirty="0">
                <a:solidFill>
                  <a:schemeClr val="tx1"/>
                </a:solidFill>
                <a:latin typeface="Arial" panose="020B0604020202020204" pitchFamily="34" charset="0"/>
                <a:cs typeface="Arial" panose="020B0604020202020204" pitchFamily="34" charset="0"/>
              </a:rPr>
              <a:t>smoothly (Nagy, 2021</a:t>
            </a:r>
            <a:r>
              <a:rPr lang="en-US" dirty="0" smtClean="0">
                <a:solidFill>
                  <a:schemeClr val="tx1"/>
                </a:solidFill>
                <a:latin typeface="Arial" panose="020B0604020202020204" pitchFamily="34" charset="0"/>
                <a:cs typeface="Arial" panose="020B0604020202020204" pitchFamily="34" charset="0"/>
              </a:rPr>
              <a:t>)</a:t>
            </a:r>
            <a:r>
              <a:rPr lang="en-US"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a:p>
            <a:pPr lvl="1" algn="just">
              <a:lnSpc>
                <a:spcPct val="160000"/>
              </a:lnSpc>
            </a:pPr>
            <a:r>
              <a:rPr lang="en-US" dirty="0">
                <a:solidFill>
                  <a:schemeClr val="tx1"/>
                </a:solidFill>
                <a:latin typeface="Arial" panose="020B0604020202020204" pitchFamily="34" charset="0"/>
                <a:cs typeface="Arial" panose="020B0604020202020204" pitchFamily="34" charset="0"/>
              </a:rPr>
              <a:t>Businesses </a:t>
            </a:r>
            <a:r>
              <a:rPr lang="en-US" dirty="0" smtClean="0">
                <a:solidFill>
                  <a:schemeClr val="tx1"/>
                </a:solidFill>
                <a:latin typeface="Arial" panose="020B0604020202020204" pitchFamily="34" charset="0"/>
                <a:cs typeface="Arial" panose="020B0604020202020204" pitchFamily="34" charset="0"/>
              </a:rPr>
              <a:t>navigate within </a:t>
            </a:r>
            <a:r>
              <a:rPr lang="en-US" dirty="0">
                <a:solidFill>
                  <a:schemeClr val="tx1"/>
                </a:solidFill>
                <a:latin typeface="Arial" panose="020B0604020202020204" pitchFamily="34" charset="0"/>
                <a:cs typeface="Arial" panose="020B0604020202020204" pitchFamily="34" charset="0"/>
              </a:rPr>
              <a:t>the confines of this regulatory environment. For businesses, the current procedures provide a labyrinth of uncertainty and difficulties with compliance. Different member states have different enforcement procedures, which add complexity and affect enterprises' capacity to anticipate and adjust to legal </a:t>
            </a:r>
            <a:r>
              <a:rPr lang="en-US" dirty="0" smtClean="0">
                <a:solidFill>
                  <a:schemeClr val="tx1"/>
                </a:solidFill>
                <a:latin typeface="Arial" panose="020B0604020202020204" pitchFamily="34" charset="0"/>
                <a:cs typeface="Arial" panose="020B0604020202020204" pitchFamily="34" charset="0"/>
              </a:rPr>
              <a:t>requirements (</a:t>
            </a:r>
            <a:r>
              <a:rPr lang="en-US" dirty="0" err="1" smtClean="0">
                <a:solidFill>
                  <a:schemeClr val="tx1"/>
                </a:solidFill>
                <a:latin typeface="Arial" panose="020B0604020202020204" pitchFamily="34" charset="0"/>
                <a:cs typeface="Arial" panose="020B0604020202020204" pitchFamily="34" charset="0"/>
              </a:rPr>
              <a:t>Jipa</a:t>
            </a:r>
            <a:r>
              <a:rPr lang="en-US" dirty="0" smtClean="0">
                <a:solidFill>
                  <a:schemeClr val="tx1"/>
                </a:solidFill>
                <a:latin typeface="Arial" panose="020B0604020202020204" pitchFamily="34" charset="0"/>
                <a:cs typeface="Arial" panose="020B0604020202020204" pitchFamily="34" charset="0"/>
              </a:rPr>
              <a:t>, 2022)</a:t>
            </a:r>
            <a:r>
              <a:rPr lang="en-US"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9608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Reforms for Effective Public Criminal Enforcement</a:t>
            </a:r>
          </a:p>
        </p:txBody>
      </p:sp>
      <p:sp>
        <p:nvSpPr>
          <p:cNvPr id="3" name="Content Placeholder 2"/>
          <p:cNvSpPr>
            <a:spLocks noGrp="1"/>
          </p:cNvSpPr>
          <p:nvPr>
            <p:ph idx="1"/>
          </p:nvPr>
        </p:nvSpPr>
        <p:spPr/>
        <p:txBody>
          <a:bodyPr>
            <a:normAutofit fontScale="77500" lnSpcReduction="20000"/>
          </a:bodyPr>
          <a:lstStyle/>
          <a:p>
            <a:endParaRPr lang="en-US" dirty="0"/>
          </a:p>
          <a:p>
            <a:pPr lvl="1" algn="just">
              <a:lnSpc>
                <a:spcPct val="160000"/>
              </a:lnSpc>
            </a:pPr>
            <a:r>
              <a:rPr lang="en-US" dirty="0" smtClean="0">
                <a:solidFill>
                  <a:schemeClr val="tx1"/>
                </a:solidFill>
                <a:latin typeface="Arial" panose="020B0604020202020204" pitchFamily="34" charset="0"/>
                <a:cs typeface="Arial" panose="020B0604020202020204" pitchFamily="34" charset="0"/>
              </a:rPr>
              <a:t>Consistency </a:t>
            </a:r>
            <a:r>
              <a:rPr lang="en-US" dirty="0">
                <a:solidFill>
                  <a:schemeClr val="tx1"/>
                </a:solidFill>
                <a:latin typeface="Arial" panose="020B0604020202020204" pitchFamily="34" charset="0"/>
                <a:cs typeface="Arial" panose="020B0604020202020204" pitchFamily="34" charset="0"/>
              </a:rPr>
              <a:t>is ensured by proposing policies that support a unified strategy throughout EU member states. This cohesion improves enforcement and gives multinational corporations a more stable working </a:t>
            </a:r>
            <a:r>
              <a:rPr lang="en-US" dirty="0" smtClean="0">
                <a:solidFill>
                  <a:schemeClr val="tx1"/>
                </a:solidFill>
                <a:latin typeface="Arial" panose="020B0604020202020204" pitchFamily="34" charset="0"/>
                <a:cs typeface="Arial" panose="020B0604020202020204" pitchFamily="34" charset="0"/>
              </a:rPr>
              <a:t>environment (</a:t>
            </a:r>
            <a:r>
              <a:rPr lang="en-US" dirty="0" err="1" smtClean="0">
                <a:solidFill>
                  <a:schemeClr val="tx1"/>
                </a:solidFill>
                <a:latin typeface="Arial" panose="020B0604020202020204" pitchFamily="34" charset="0"/>
                <a:cs typeface="Arial" panose="020B0604020202020204" pitchFamily="34" charset="0"/>
              </a:rPr>
              <a:t>Malinauskaite</a:t>
            </a:r>
            <a:r>
              <a:rPr lang="en-US" dirty="0" smtClean="0">
                <a:solidFill>
                  <a:schemeClr val="tx1"/>
                </a:solidFill>
                <a:latin typeface="Arial" panose="020B0604020202020204" pitchFamily="34" charset="0"/>
                <a:cs typeface="Arial" panose="020B0604020202020204" pitchFamily="34" charset="0"/>
              </a:rPr>
              <a:t>, 2020)</a:t>
            </a:r>
            <a:r>
              <a:rPr lang="en-US"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a:p>
            <a:pPr lvl="1" algn="just">
              <a:lnSpc>
                <a:spcPct val="160000"/>
              </a:lnSpc>
            </a:pPr>
            <a:r>
              <a:rPr lang="en-US" dirty="0">
                <a:solidFill>
                  <a:schemeClr val="tx1"/>
                </a:solidFill>
                <a:latin typeface="Arial" panose="020B0604020202020204" pitchFamily="34" charset="0"/>
                <a:cs typeface="Arial" panose="020B0604020202020204" pitchFamily="34" charset="0"/>
              </a:rPr>
              <a:t>Legislative deficiencies should be filled as a goal of reforms in order to strengthen the legal basis for public criminal enforcement. We can build a more robust system that prevents escape by addressing uncertainties and potential gaps.</a:t>
            </a:r>
          </a:p>
          <a:p>
            <a:pPr lvl="1" algn="just">
              <a:lnSpc>
                <a:spcPct val="160000"/>
              </a:lnSpc>
            </a:pPr>
            <a:r>
              <a:rPr lang="en-US" dirty="0">
                <a:solidFill>
                  <a:schemeClr val="tx1"/>
                </a:solidFill>
                <a:latin typeface="Arial" panose="020B0604020202020204" pitchFamily="34" charset="0"/>
                <a:cs typeface="Arial" panose="020B0604020202020204" pitchFamily="34" charset="0"/>
              </a:rPr>
              <a:t>Cooperation has no boundaries. It is essential to suggest modifications to improve international collaboration systems. Simplifying cross-border inquiries and encouraging the sharing of resources can </a:t>
            </a:r>
            <a:r>
              <a:rPr lang="en-US" dirty="0" smtClean="0">
                <a:solidFill>
                  <a:schemeClr val="tx1"/>
                </a:solidFill>
                <a:latin typeface="Arial" panose="020B0604020202020204" pitchFamily="34" charset="0"/>
                <a:cs typeface="Arial" panose="020B0604020202020204" pitchFamily="34" charset="0"/>
              </a:rPr>
              <a:t>revolutionize </a:t>
            </a:r>
            <a:r>
              <a:rPr lang="en-US" dirty="0">
                <a:solidFill>
                  <a:schemeClr val="tx1"/>
                </a:solidFill>
                <a:latin typeface="Arial" panose="020B0604020202020204" pitchFamily="34" charset="0"/>
                <a:cs typeface="Arial" panose="020B0604020202020204" pitchFamily="34" charset="0"/>
              </a:rPr>
              <a:t>our group's capacity to counteract </a:t>
            </a:r>
            <a:r>
              <a:rPr lang="en-US" dirty="0" smtClean="0">
                <a:solidFill>
                  <a:schemeClr val="tx1"/>
                </a:solidFill>
                <a:latin typeface="Arial" panose="020B0604020202020204" pitchFamily="34" charset="0"/>
                <a:cs typeface="Arial" panose="020B0604020202020204" pitchFamily="34" charset="0"/>
              </a:rPr>
              <a:t>globalized </a:t>
            </a:r>
            <a:r>
              <a:rPr lang="en-US" dirty="0">
                <a:solidFill>
                  <a:schemeClr val="tx1"/>
                </a:solidFill>
                <a:latin typeface="Arial" panose="020B0604020202020204" pitchFamily="34" charset="0"/>
                <a:cs typeface="Arial" panose="020B0604020202020204" pitchFamily="34" charset="0"/>
              </a:rPr>
              <a:t>anti-competitive </a:t>
            </a:r>
            <a:r>
              <a:rPr lang="en-US" dirty="0" smtClean="0">
                <a:solidFill>
                  <a:schemeClr val="tx1"/>
                </a:solidFill>
                <a:latin typeface="Arial" panose="020B0604020202020204" pitchFamily="34" charset="0"/>
                <a:cs typeface="Arial" panose="020B0604020202020204" pitchFamily="34" charset="0"/>
              </a:rPr>
              <a:t>practices (</a:t>
            </a:r>
            <a:r>
              <a:rPr lang="en-US" dirty="0" smtClean="0">
                <a:solidFill>
                  <a:schemeClr val="tx1"/>
                </a:solidFill>
                <a:latin typeface="Arial" panose="020B0604020202020204" pitchFamily="34" charset="0"/>
                <a:cs typeface="Arial" panose="020B0604020202020204" pitchFamily="34" charset="0"/>
              </a:rPr>
              <a:t>Nagy, 2021</a:t>
            </a:r>
            <a:r>
              <a:rPr lang="en-US" dirty="0">
                <a:solidFill>
                  <a:schemeClr val="tx1"/>
                </a:solidFill>
                <a:latin typeface="Arial" panose="020B0604020202020204" pitchFamily="34" charset="0"/>
                <a:cs typeface="Arial" panose="020B0604020202020204" pitchFamily="34" charset="0"/>
              </a:rPr>
              <a:t>)</a:t>
            </a:r>
            <a:r>
              <a:rPr lang="en-US"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a:p>
            <a:pPr lvl="1" algn="just">
              <a:lnSpc>
                <a:spcPct val="160000"/>
              </a:lnSpc>
            </a:pPr>
            <a:endParaRPr lang="en-US" dirty="0">
              <a:solidFill>
                <a:schemeClr val="tx1"/>
              </a:solidFill>
              <a:latin typeface="Arial" panose="020B0604020202020204" pitchFamily="34" charset="0"/>
              <a:cs typeface="Arial" panose="020B0604020202020204" pitchFamily="34" charset="0"/>
            </a:endParaRPr>
          </a:p>
          <a:p>
            <a:pPr lvl="1" algn="just">
              <a:lnSpc>
                <a:spcPct val="160000"/>
              </a:lnSpc>
            </a:pPr>
            <a:endParaRPr lang="en-US"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9787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Conclusion and Future Directions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85000" lnSpcReduction="20000"/>
          </a:bodyPr>
          <a:lstStyle/>
          <a:p>
            <a:endParaRPr lang="en-US" dirty="0"/>
          </a:p>
          <a:p>
            <a:pPr lvl="1" algn="just">
              <a:lnSpc>
                <a:spcPct val="160000"/>
              </a:lnSpc>
            </a:pPr>
            <a:r>
              <a:rPr lang="en-US" dirty="0" smtClean="0">
                <a:solidFill>
                  <a:schemeClr val="tx1"/>
                </a:solidFill>
                <a:latin typeface="Arial" panose="020B0604020202020204" pitchFamily="34" charset="0"/>
                <a:cs typeface="Arial" panose="020B0604020202020204" pitchFamily="34" charset="0"/>
              </a:rPr>
              <a:t>We </a:t>
            </a:r>
            <a:r>
              <a:rPr lang="en-US" dirty="0">
                <a:solidFill>
                  <a:schemeClr val="tx1"/>
                </a:solidFill>
                <a:latin typeface="Arial" panose="020B0604020202020204" pitchFamily="34" charset="0"/>
                <a:cs typeface="Arial" panose="020B0604020202020204" pitchFamily="34" charset="0"/>
              </a:rPr>
              <a:t>examined the complexities of EU competition law, examined the difficulties in enforcing criminal laws in public, and evaluated existing procedures. We saw the necessity of changes and their practical repercussions for businesses.</a:t>
            </a:r>
          </a:p>
          <a:p>
            <a:pPr lvl="1" algn="just">
              <a:lnSpc>
                <a:spcPct val="160000"/>
              </a:lnSpc>
            </a:pPr>
            <a:r>
              <a:rPr lang="en-US" dirty="0">
                <a:solidFill>
                  <a:schemeClr val="tx1"/>
                </a:solidFill>
                <a:latin typeface="Arial" panose="020B0604020202020204" pitchFamily="34" charset="0"/>
                <a:cs typeface="Arial" panose="020B0604020202020204" pitchFamily="34" charset="0"/>
              </a:rPr>
              <a:t>The field of competition law is always changing. Stressing the importance of ongoing assessment is crucial. Frequent evaluations enable us to adjust to new issues and make sure that our legal frameworks continue to be applicable and efficient.</a:t>
            </a:r>
          </a:p>
          <a:p>
            <a:pPr lvl="1" algn="just">
              <a:lnSpc>
                <a:spcPct val="160000"/>
              </a:lnSpc>
            </a:pPr>
            <a:r>
              <a:rPr lang="en-US" dirty="0">
                <a:solidFill>
                  <a:schemeClr val="tx1"/>
                </a:solidFill>
                <a:latin typeface="Arial" panose="020B0604020202020204" pitchFamily="34" charset="0"/>
                <a:cs typeface="Arial" panose="020B0604020202020204" pitchFamily="34" charset="0"/>
              </a:rPr>
              <a:t>We are not alone on this adventure. Working together is essential. Cooperation is essential to determining the direction of competition legislation, whether it takes place inside the EU or with partners outside. Our solutions must be global in scope in order to match the issues we confront.</a:t>
            </a:r>
          </a:p>
          <a:p>
            <a:pPr lvl="1" algn="just">
              <a:lnSpc>
                <a:spcPct val="160000"/>
              </a:lnSpc>
            </a:pPr>
            <a:endParaRPr lang="en-US" dirty="0">
              <a:solidFill>
                <a:schemeClr val="tx1"/>
              </a:solidFill>
              <a:latin typeface="Arial" panose="020B0604020202020204" pitchFamily="34" charset="0"/>
              <a:cs typeface="Arial" panose="020B0604020202020204" pitchFamily="34" charset="0"/>
            </a:endParaRPr>
          </a:p>
          <a:p>
            <a:pPr lvl="1" algn="just">
              <a:lnSpc>
                <a:spcPct val="160000"/>
              </a:lnSpc>
            </a:pPr>
            <a:endParaRPr lang="en-US" dirty="0">
              <a:solidFill>
                <a:schemeClr val="tx1"/>
              </a:solidFill>
              <a:latin typeface="Arial" panose="020B0604020202020204" pitchFamily="34" charset="0"/>
              <a:cs typeface="Arial" panose="020B0604020202020204" pitchFamily="34" charset="0"/>
            </a:endParaRPr>
          </a:p>
          <a:p>
            <a:pPr lvl="1" algn="just">
              <a:lnSpc>
                <a:spcPct val="160000"/>
              </a:lnSpc>
            </a:pPr>
            <a:endParaRPr lang="en-US"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1512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anose="020B0604020202020204" pitchFamily="34" charset="0"/>
                <a:cs typeface="Arial" panose="020B0604020202020204" pitchFamily="34" charset="0"/>
              </a:rPr>
              <a:t>References </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55000" lnSpcReduction="20000"/>
          </a:bodyPr>
          <a:lstStyle/>
          <a:p>
            <a:pPr algn="just">
              <a:lnSpc>
                <a:spcPct val="170000"/>
              </a:lnSpc>
            </a:pPr>
            <a:r>
              <a:rPr lang="en-US" dirty="0">
                <a:latin typeface="Arial" panose="020B0604020202020204" pitchFamily="34" charset="0"/>
                <a:cs typeface="Arial" panose="020B0604020202020204" pitchFamily="34" charset="0"/>
              </a:rPr>
              <a:t>Harding, C., 2016. The relationship between EU criminal law and competition law. In </a:t>
            </a:r>
            <a:r>
              <a:rPr lang="en-US" i="1" dirty="0">
                <a:latin typeface="Arial" panose="020B0604020202020204" pitchFamily="34" charset="0"/>
                <a:cs typeface="Arial" panose="020B0604020202020204" pitchFamily="34" charset="0"/>
              </a:rPr>
              <a:t>Research Handbook on EU Criminal Law</a:t>
            </a:r>
            <a:r>
              <a:rPr lang="en-US" dirty="0">
                <a:latin typeface="Arial" panose="020B0604020202020204" pitchFamily="34" charset="0"/>
                <a:cs typeface="Arial" panose="020B0604020202020204" pitchFamily="34" charset="0"/>
              </a:rPr>
              <a:t> (pp. 249-271). Edward Elgar Publishing</a:t>
            </a:r>
            <a:r>
              <a:rPr lang="en-US" dirty="0" smtClean="0">
                <a:latin typeface="Arial" panose="020B0604020202020204" pitchFamily="34" charset="0"/>
                <a:cs typeface="Arial" panose="020B0604020202020204" pitchFamily="34" charset="0"/>
              </a:rPr>
              <a:t>.</a:t>
            </a:r>
          </a:p>
          <a:p>
            <a:pPr algn="just">
              <a:lnSpc>
                <a:spcPct val="170000"/>
              </a:lnSpc>
            </a:pPr>
            <a:r>
              <a:rPr lang="en-US" dirty="0">
                <a:latin typeface="Arial" panose="020B0604020202020204" pitchFamily="34" charset="0"/>
                <a:cs typeface="Arial" panose="020B0604020202020204" pitchFamily="34" charset="0"/>
              </a:rPr>
              <a:t>Dunne, N., 2014. The role of private enforcement within EU Competition Law. Cambridge Yearbook of European Legal Studies, 16, pp.143-187.</a:t>
            </a:r>
          </a:p>
          <a:p>
            <a:pPr algn="just">
              <a:lnSpc>
                <a:spcPct val="170000"/>
              </a:lnSpc>
            </a:pPr>
            <a:r>
              <a:rPr lang="en-US" dirty="0">
                <a:latin typeface="Arial" panose="020B0604020202020204" pitchFamily="34" charset="0"/>
                <a:cs typeface="Arial" panose="020B0604020202020204" pitchFamily="34" charset="0"/>
              </a:rPr>
              <a:t>Dunne, N., 2020. Public interest and EU competition law. </a:t>
            </a:r>
            <a:r>
              <a:rPr lang="en-US" i="1" dirty="0">
                <a:latin typeface="Arial" panose="020B0604020202020204" pitchFamily="34" charset="0"/>
                <a:cs typeface="Arial" panose="020B0604020202020204" pitchFamily="34" charset="0"/>
              </a:rPr>
              <a:t>The Antitrust Bulletin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65</a:t>
            </a:r>
            <a:r>
              <a:rPr lang="en-US" dirty="0">
                <a:latin typeface="Arial" panose="020B0604020202020204" pitchFamily="34" charset="0"/>
                <a:cs typeface="Arial" panose="020B0604020202020204" pitchFamily="34" charset="0"/>
              </a:rPr>
              <a:t>(2), pp.256-281</a:t>
            </a:r>
            <a:r>
              <a:rPr lang="en-US" dirty="0" smtClean="0">
                <a:latin typeface="Arial" panose="020B0604020202020204" pitchFamily="34" charset="0"/>
                <a:cs typeface="Arial" panose="020B0604020202020204" pitchFamily="34" charset="0"/>
              </a:rPr>
              <a:t>.</a:t>
            </a:r>
          </a:p>
          <a:p>
            <a:pPr algn="just">
              <a:lnSpc>
                <a:spcPct val="170000"/>
              </a:lnSpc>
            </a:pPr>
            <a:r>
              <a:rPr lang="en-US" dirty="0" err="1">
                <a:latin typeface="Arial" panose="020B0604020202020204" pitchFamily="34" charset="0"/>
                <a:cs typeface="Arial" panose="020B0604020202020204" pitchFamily="34" charset="0"/>
              </a:rPr>
              <a:t>Doolan</a:t>
            </a:r>
            <a:r>
              <a:rPr lang="en-US" dirty="0">
                <a:latin typeface="Arial" panose="020B0604020202020204" pitchFamily="34" charset="0"/>
                <a:cs typeface="Arial" panose="020B0604020202020204" pitchFamily="34" charset="0"/>
              </a:rPr>
              <a:t>, A., 2023. How Do We Punish Competition Law Infringers: A Comparative Analysis of Sanctioning Regimes in the EU, the US and Ireland. </a:t>
            </a:r>
            <a:r>
              <a:rPr lang="en-US" i="1" dirty="0" err="1">
                <a:latin typeface="Arial" panose="020B0604020202020204" pitchFamily="34" charset="0"/>
                <a:cs typeface="Arial" panose="020B0604020202020204" pitchFamily="34" charset="0"/>
              </a:rPr>
              <a:t>Plassey</a:t>
            </a:r>
            <a:r>
              <a:rPr lang="en-US" i="1" dirty="0">
                <a:latin typeface="Arial" panose="020B0604020202020204" pitchFamily="34" charset="0"/>
                <a:cs typeface="Arial" panose="020B0604020202020204" pitchFamily="34" charset="0"/>
              </a:rPr>
              <a:t> L. Rev.</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p.32</a:t>
            </a:r>
            <a:r>
              <a:rPr lang="en-US" dirty="0" smtClean="0">
                <a:latin typeface="Arial" panose="020B0604020202020204" pitchFamily="34" charset="0"/>
                <a:cs typeface="Arial" panose="020B0604020202020204" pitchFamily="34" charset="0"/>
              </a:rPr>
              <a:t>.</a:t>
            </a:r>
          </a:p>
          <a:p>
            <a:pPr algn="just">
              <a:lnSpc>
                <a:spcPct val="170000"/>
              </a:lnSpc>
            </a:pPr>
            <a:r>
              <a:rPr lang="en-US" dirty="0" err="1">
                <a:latin typeface="Arial" panose="020B0604020202020204" pitchFamily="34" charset="0"/>
                <a:cs typeface="Arial" panose="020B0604020202020204" pitchFamily="34" charset="0"/>
              </a:rPr>
              <a:t>Jipa</a:t>
            </a:r>
            <a:r>
              <a:rPr lang="en-US" dirty="0">
                <a:latin typeface="Arial" panose="020B0604020202020204" pitchFamily="34" charset="0"/>
                <a:cs typeface="Arial" panose="020B0604020202020204" pitchFamily="34" charset="0"/>
              </a:rPr>
              <a:t>, M.C., 2022. COMPETITION LAW IN THE EU. </a:t>
            </a:r>
            <a:r>
              <a:rPr lang="en-US" i="1" dirty="0">
                <a:latin typeface="Arial" panose="020B0604020202020204" pitchFamily="34" charset="0"/>
                <a:cs typeface="Arial" panose="020B0604020202020204" pitchFamily="34" charset="0"/>
              </a:rPr>
              <a:t>Challenges of the Knowledge Society</a:t>
            </a:r>
            <a:r>
              <a:rPr lang="en-US" dirty="0">
                <a:latin typeface="Arial" panose="020B0604020202020204" pitchFamily="34" charset="0"/>
                <a:cs typeface="Arial" panose="020B0604020202020204" pitchFamily="34" charset="0"/>
              </a:rPr>
              <a:t>, pp.283-288.</a:t>
            </a:r>
            <a:endParaRPr lang="en-US" dirty="0" smtClean="0">
              <a:latin typeface="Arial" panose="020B0604020202020204" pitchFamily="34" charset="0"/>
              <a:cs typeface="Arial" panose="020B0604020202020204" pitchFamily="34" charset="0"/>
            </a:endParaRPr>
          </a:p>
          <a:p>
            <a:pPr algn="just">
              <a:lnSpc>
                <a:spcPct val="170000"/>
              </a:lnSpc>
            </a:pPr>
            <a:r>
              <a:rPr lang="en-US" dirty="0">
                <a:latin typeface="Arial" panose="020B0604020202020204" pitchFamily="34" charset="0"/>
                <a:cs typeface="Arial" panose="020B0604020202020204" pitchFamily="34" charset="0"/>
              </a:rPr>
              <a:t>Nagy, C.I., 2021. EU Competition Law Devours Its Children: The Proliferation of Anti-Competitive Object and the Problem of False Positives. </a:t>
            </a:r>
            <a:r>
              <a:rPr lang="en-US" i="1" dirty="0">
                <a:latin typeface="Arial" panose="020B0604020202020204" pitchFamily="34" charset="0"/>
                <a:cs typeface="Arial" panose="020B0604020202020204" pitchFamily="34" charset="0"/>
              </a:rPr>
              <a:t>Cambridge Yearbook of European Legal Studies</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23</a:t>
            </a:r>
            <a:r>
              <a:rPr lang="en-US" dirty="0">
                <a:latin typeface="Arial" panose="020B0604020202020204" pitchFamily="34" charset="0"/>
                <a:cs typeface="Arial" panose="020B0604020202020204" pitchFamily="34" charset="0"/>
              </a:rPr>
              <a:t>, pp.290-310</a:t>
            </a:r>
            <a:r>
              <a:rPr lang="en-US" dirty="0" smtClean="0">
                <a:latin typeface="Arial" panose="020B0604020202020204" pitchFamily="34" charset="0"/>
                <a:cs typeface="Arial" panose="020B0604020202020204" pitchFamily="34" charset="0"/>
              </a:rPr>
              <a:t>.</a:t>
            </a:r>
          </a:p>
          <a:p>
            <a:pPr algn="just">
              <a:lnSpc>
                <a:spcPct val="170000"/>
              </a:lnSpc>
            </a:pPr>
            <a:r>
              <a:rPr lang="en-US" dirty="0" err="1">
                <a:latin typeface="Arial" panose="020B0604020202020204" pitchFamily="34" charset="0"/>
                <a:cs typeface="Arial" panose="020B0604020202020204" pitchFamily="34" charset="0"/>
              </a:rPr>
              <a:t>Malinauskaite</a:t>
            </a:r>
            <a:r>
              <a:rPr lang="en-US" dirty="0">
                <a:latin typeface="Arial" panose="020B0604020202020204" pitchFamily="34" charset="0"/>
                <a:cs typeface="Arial" panose="020B0604020202020204" pitchFamily="34" charset="0"/>
              </a:rPr>
              <a:t>, J. and </a:t>
            </a:r>
            <a:r>
              <a:rPr lang="en-US" dirty="0" err="1">
                <a:latin typeface="Arial" panose="020B0604020202020204" pitchFamily="34" charset="0"/>
                <a:cs typeface="Arial" panose="020B0604020202020204" pitchFamily="34" charset="0"/>
              </a:rPr>
              <a:t>Malinauskaite</a:t>
            </a:r>
            <a:r>
              <a:rPr lang="en-US" dirty="0">
                <a:latin typeface="Arial" panose="020B0604020202020204" pitchFamily="34" charset="0"/>
                <a:cs typeface="Arial" panose="020B0604020202020204" pitchFamily="34" charset="0"/>
              </a:rPr>
              <a:t>, J., 2020. Development of EU Competition Law Enforcement from an Historical Perspective: A Call for </a:t>
            </a:r>
            <a:r>
              <a:rPr lang="en-US" dirty="0" err="1">
                <a:latin typeface="Arial" panose="020B0604020202020204" pitchFamily="34" charset="0"/>
                <a:cs typeface="Arial" panose="020B0604020202020204" pitchFamily="34" charset="0"/>
              </a:rPr>
              <a:t>Harmonisation</a:t>
            </a:r>
            <a:r>
              <a:rPr lang="en-US" dirty="0">
                <a:latin typeface="Arial" panose="020B0604020202020204" pitchFamily="34" charset="0"/>
                <a:cs typeface="Arial" panose="020B0604020202020204" pitchFamily="34" charset="0"/>
              </a:rPr>
              <a:t> from the EU. </a:t>
            </a:r>
            <a:r>
              <a:rPr lang="en-US" i="1" dirty="0" err="1">
                <a:latin typeface="Arial" panose="020B0604020202020204" pitchFamily="34" charset="0"/>
                <a:cs typeface="Arial" panose="020B0604020202020204" pitchFamily="34" charset="0"/>
              </a:rPr>
              <a:t>Harmonisation</a:t>
            </a:r>
            <a:r>
              <a:rPr lang="en-US" i="1" dirty="0">
                <a:latin typeface="Arial" panose="020B0604020202020204" pitchFamily="34" charset="0"/>
                <a:cs typeface="Arial" panose="020B0604020202020204" pitchFamily="34" charset="0"/>
              </a:rPr>
              <a:t> of EU Competition Law Enforcement</a:t>
            </a:r>
            <a:r>
              <a:rPr lang="en-US" dirty="0">
                <a:latin typeface="Arial" panose="020B0604020202020204" pitchFamily="34" charset="0"/>
                <a:cs typeface="Arial" panose="020B0604020202020204" pitchFamily="34" charset="0"/>
              </a:rPr>
              <a:t>, pp.81-135.</a:t>
            </a:r>
            <a:endParaRPr lang="en-US" dirty="0" smtClean="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1561004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136</TotalTime>
  <Words>1006</Words>
  <Application>Microsoft Office PowerPoint</Application>
  <PresentationFormat>Widescreen</PresentationFormat>
  <Paragraphs>57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Century Gothic</vt:lpstr>
      <vt:lpstr>Wingdings 3</vt:lpstr>
      <vt:lpstr>Ion Boardroom</vt:lpstr>
      <vt:lpstr>Public Criminal Enforcement of Anti-Competitive Practices in the EU: A Comparative Analysis</vt:lpstr>
      <vt:lpstr>Introduction </vt:lpstr>
      <vt:lpstr>Competition Policy and Law in the European Union</vt:lpstr>
      <vt:lpstr>Comparative Analysis</vt:lpstr>
      <vt:lpstr> Issues in Public Criminal Enforcement</vt:lpstr>
      <vt:lpstr>Critique of Current Practices</vt:lpstr>
      <vt:lpstr>Reforms for Effective Public Criminal Enforcement</vt:lpstr>
      <vt:lpstr>Conclusion and Future Directions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Aisha Butt</dc:creator>
  <cp:lastModifiedBy>Microsoft account</cp:lastModifiedBy>
  <cp:revision>11</cp:revision>
  <dcterms:created xsi:type="dcterms:W3CDTF">2024-01-29T16:11:02Z</dcterms:created>
  <dcterms:modified xsi:type="dcterms:W3CDTF">2024-01-30T07:37:37Z</dcterms:modified>
</cp:coreProperties>
</file>